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4"/>
  </p:notesMasterIdLst>
  <p:sldIdLst>
    <p:sldId id="274" r:id="rId2"/>
    <p:sldId id="256" r:id="rId3"/>
    <p:sldId id="260" r:id="rId4"/>
    <p:sldId id="265" r:id="rId5"/>
    <p:sldId id="267" r:id="rId6"/>
    <p:sldId id="269" r:id="rId7"/>
    <p:sldId id="270" r:id="rId8"/>
    <p:sldId id="266" r:id="rId9"/>
    <p:sldId id="268" r:id="rId10"/>
    <p:sldId id="273" r:id="rId11"/>
    <p:sldId id="272" r:id="rId12"/>
    <p:sldId id="271"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Hind"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8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317222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35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74e784177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74e784177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36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74e784177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74e784177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674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74e784177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74e784177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456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28150" y="1991825"/>
            <a:ext cx="4487700" cy="1159800"/>
          </a:xfrm>
          <a:prstGeom prst="rect">
            <a:avLst/>
          </a:prstGeom>
        </p:spPr>
        <p:txBody>
          <a:bodyPr spcFirstLastPara="1" wrap="square" lIns="91425" tIns="91425" rIns="91425" bIns="91425" anchor="ctr" anchorCtr="0"/>
          <a:lstStyle>
            <a:lvl1pPr lvl="0" algn="ctr">
              <a:spcBef>
                <a:spcPts val="0"/>
              </a:spcBef>
              <a:spcAft>
                <a:spcPts val="0"/>
              </a:spcAft>
              <a:buSzPts val="4600"/>
              <a:buNone/>
              <a:defRPr sz="4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p:nvPr/>
        </p:nvSpPr>
        <p:spPr>
          <a:xfrm rot="5400000" flipH="1">
            <a:off x="6177275" y="-42337"/>
            <a:ext cx="3688200" cy="2246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2"/>
          <p:cNvSpPr/>
          <p:nvPr/>
        </p:nvSpPr>
        <p:spPr>
          <a:xfrm rot="5400000" flipH="1">
            <a:off x="-698074" y="3247200"/>
            <a:ext cx="3573900" cy="21771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 name="Google Shape;13;p2"/>
          <p:cNvSpPr/>
          <p:nvPr/>
        </p:nvSpPr>
        <p:spPr>
          <a:xfrm rot="-5400000" flipH="1">
            <a:off x="-428544" y="2831032"/>
            <a:ext cx="2195100" cy="13380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2"/>
          <p:cNvSpPr/>
          <p:nvPr/>
        </p:nvSpPr>
        <p:spPr>
          <a:xfrm rot="-5400000" flipH="1">
            <a:off x="563748" y="2068298"/>
            <a:ext cx="1518900" cy="9255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5;p2"/>
          <p:cNvSpPr/>
          <p:nvPr/>
        </p:nvSpPr>
        <p:spPr>
          <a:xfrm rot="5400000">
            <a:off x="-253698" y="2260564"/>
            <a:ext cx="1297200" cy="7899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2"/>
          <p:cNvSpPr/>
          <p:nvPr/>
        </p:nvSpPr>
        <p:spPr>
          <a:xfrm rot="-5400000">
            <a:off x="-192598" y="1950593"/>
            <a:ext cx="985800" cy="6006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7;p2"/>
          <p:cNvSpPr/>
          <p:nvPr/>
        </p:nvSpPr>
        <p:spPr>
          <a:xfrm rot="5400000" flipH="1">
            <a:off x="7217675" y="1270025"/>
            <a:ext cx="2394600" cy="14589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2"/>
          <p:cNvSpPr/>
          <p:nvPr/>
        </p:nvSpPr>
        <p:spPr>
          <a:xfrm rot="-5400000">
            <a:off x="7922499" y="2744289"/>
            <a:ext cx="1518600" cy="9255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9;p2"/>
          <p:cNvSpPr/>
          <p:nvPr/>
        </p:nvSpPr>
        <p:spPr>
          <a:xfrm rot="-5400000" flipH="1">
            <a:off x="7315902" y="2802275"/>
            <a:ext cx="1027800" cy="6261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20;p2"/>
          <p:cNvSpPr/>
          <p:nvPr/>
        </p:nvSpPr>
        <p:spPr>
          <a:xfrm rot="-5400000" flipH="1">
            <a:off x="6337825" y="578875"/>
            <a:ext cx="1520100" cy="9261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urple gradient">
  <p:cSld name="BLANK_2_1">
    <p:bg>
      <p:bgPr>
        <a:gradFill>
          <a:gsLst>
            <a:gs pos="0">
              <a:srgbClr val="CC3399"/>
            </a:gs>
            <a:gs pos="100000">
              <a:srgbClr val="6699FF"/>
            </a:gs>
          </a:gsLst>
          <a:lin ang="5400700" scaled="0"/>
        </a:gradFill>
        <a:effectLst/>
      </p:bgPr>
    </p:bg>
    <p:spTree>
      <p:nvGrpSpPr>
        <p:cNvPr id="1" name="Shape 155"/>
        <p:cNvGrpSpPr/>
        <p:nvPr/>
      </p:nvGrpSpPr>
      <p:grpSpPr>
        <a:xfrm>
          <a:off x="0" y="0"/>
          <a:ext cx="0" cy="0"/>
          <a:chOff x="0" y="0"/>
          <a:chExt cx="0" cy="0"/>
        </a:xfrm>
      </p:grpSpPr>
      <p:sp>
        <p:nvSpPr>
          <p:cNvPr id="156" name="Google Shape;156;p12"/>
          <p:cNvSpPr/>
          <p:nvPr/>
        </p:nvSpPr>
        <p:spPr>
          <a:xfrm rot="5400000" flipH="1">
            <a:off x="7987926" y="280753"/>
            <a:ext cx="1436700" cy="8754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7" name="Google Shape;157;p12"/>
          <p:cNvSpPr/>
          <p:nvPr/>
        </p:nvSpPr>
        <p:spPr>
          <a:xfrm rot="5400000" flipH="1">
            <a:off x="7711932" y="1152020"/>
            <a:ext cx="1779900" cy="10842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8" name="Google Shape;158;p12"/>
          <p:cNvSpPr/>
          <p:nvPr/>
        </p:nvSpPr>
        <p:spPr>
          <a:xfrm rot="-5400000">
            <a:off x="8367248" y="1879235"/>
            <a:ext cx="965400" cy="5883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9" name="Google Shape;159;p12"/>
          <p:cNvSpPr/>
          <p:nvPr/>
        </p:nvSpPr>
        <p:spPr>
          <a:xfrm rot="-5400000">
            <a:off x="7784863" y="375260"/>
            <a:ext cx="768000" cy="4680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0" name="Google Shape;160;p12"/>
          <p:cNvSpPr/>
          <p:nvPr/>
        </p:nvSpPr>
        <p:spPr>
          <a:xfrm rot="-5400000" flipH="1">
            <a:off x="8520834" y="2338254"/>
            <a:ext cx="542400" cy="3303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1" name="Google Shape;161;p12"/>
          <p:cNvSpPr/>
          <p:nvPr/>
        </p:nvSpPr>
        <p:spPr>
          <a:xfrm rot="5400000" flipH="1">
            <a:off x="-280517" y="2947924"/>
            <a:ext cx="1435800" cy="8745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2" name="Google Shape;162;p12"/>
          <p:cNvSpPr/>
          <p:nvPr/>
        </p:nvSpPr>
        <p:spPr>
          <a:xfrm rot="5400000">
            <a:off x="-191502" y="2612001"/>
            <a:ext cx="979200" cy="5961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3" name="Google Shape;163;p12"/>
          <p:cNvSpPr/>
          <p:nvPr/>
        </p:nvSpPr>
        <p:spPr>
          <a:xfrm rot="-5400000" flipH="1">
            <a:off x="-209848" y="4278591"/>
            <a:ext cx="1074900" cy="6552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4" name="Google Shape;164;p12"/>
          <p:cNvSpPr/>
          <p:nvPr/>
        </p:nvSpPr>
        <p:spPr>
          <a:xfrm rot="-5400000">
            <a:off x="-145501" y="2377842"/>
            <a:ext cx="744300" cy="4533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5" name="Google Shape;165;p12"/>
          <p:cNvSpPr/>
          <p:nvPr/>
        </p:nvSpPr>
        <p:spPr>
          <a:xfrm rot="-5400000" flipH="1">
            <a:off x="276152" y="3815879"/>
            <a:ext cx="743700" cy="4533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6" name="Google Shape;166;p12"/>
          <p:cNvSpPr txBox="1">
            <a:spLocks noGrp="1"/>
          </p:cNvSpPr>
          <p:nvPr>
            <p:ph type="sldNum" idx="12"/>
          </p:nvPr>
        </p:nvSpPr>
        <p:spPr>
          <a:xfrm>
            <a:off x="8556775" y="4812625"/>
            <a:ext cx="587100" cy="330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orange gradient">
  <p:cSld name="BLANK_2_1_1">
    <p:bg>
      <p:bgPr>
        <a:gradFill>
          <a:gsLst>
            <a:gs pos="0">
              <a:srgbClr val="FF0066"/>
            </a:gs>
            <a:gs pos="100000">
              <a:srgbClr val="FF9900"/>
            </a:gs>
          </a:gsLst>
          <a:lin ang="5400700" scaled="0"/>
        </a:gradFill>
        <a:effectLst/>
      </p:bgPr>
    </p:bg>
    <p:spTree>
      <p:nvGrpSpPr>
        <p:cNvPr id="1" name="Shape 167"/>
        <p:cNvGrpSpPr/>
        <p:nvPr/>
      </p:nvGrpSpPr>
      <p:grpSpPr>
        <a:xfrm>
          <a:off x="0" y="0"/>
          <a:ext cx="0" cy="0"/>
          <a:chOff x="0" y="0"/>
          <a:chExt cx="0" cy="0"/>
        </a:xfrm>
      </p:grpSpPr>
      <p:sp>
        <p:nvSpPr>
          <p:cNvPr id="168" name="Google Shape;168;p13"/>
          <p:cNvSpPr/>
          <p:nvPr/>
        </p:nvSpPr>
        <p:spPr>
          <a:xfrm rot="5400000" flipH="1">
            <a:off x="7987926" y="280753"/>
            <a:ext cx="1436700" cy="8754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9" name="Google Shape;169;p13"/>
          <p:cNvSpPr/>
          <p:nvPr/>
        </p:nvSpPr>
        <p:spPr>
          <a:xfrm rot="5400000" flipH="1">
            <a:off x="7711932" y="1152020"/>
            <a:ext cx="1779900" cy="10842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0" name="Google Shape;170;p13"/>
          <p:cNvSpPr/>
          <p:nvPr/>
        </p:nvSpPr>
        <p:spPr>
          <a:xfrm rot="-5400000">
            <a:off x="8367248" y="1879235"/>
            <a:ext cx="965400" cy="5883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1" name="Google Shape;171;p13"/>
          <p:cNvSpPr/>
          <p:nvPr/>
        </p:nvSpPr>
        <p:spPr>
          <a:xfrm rot="-5400000">
            <a:off x="7784863" y="375260"/>
            <a:ext cx="768000" cy="4680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2" name="Google Shape;172;p13"/>
          <p:cNvSpPr/>
          <p:nvPr/>
        </p:nvSpPr>
        <p:spPr>
          <a:xfrm rot="-5400000" flipH="1">
            <a:off x="8520834" y="2338254"/>
            <a:ext cx="542400" cy="3303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3" name="Google Shape;173;p13"/>
          <p:cNvSpPr/>
          <p:nvPr/>
        </p:nvSpPr>
        <p:spPr>
          <a:xfrm rot="5400000" flipH="1">
            <a:off x="-280517" y="2947924"/>
            <a:ext cx="1435800" cy="8745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4" name="Google Shape;174;p13"/>
          <p:cNvSpPr/>
          <p:nvPr/>
        </p:nvSpPr>
        <p:spPr>
          <a:xfrm rot="5400000">
            <a:off x="-191502" y="2612001"/>
            <a:ext cx="979200" cy="5961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5" name="Google Shape;175;p13"/>
          <p:cNvSpPr/>
          <p:nvPr/>
        </p:nvSpPr>
        <p:spPr>
          <a:xfrm rot="-5400000" flipH="1">
            <a:off x="-209848" y="4278591"/>
            <a:ext cx="1074900" cy="6552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6" name="Google Shape;176;p13"/>
          <p:cNvSpPr/>
          <p:nvPr/>
        </p:nvSpPr>
        <p:spPr>
          <a:xfrm rot="-5400000">
            <a:off x="-145501" y="2377842"/>
            <a:ext cx="744300" cy="4533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7" name="Google Shape;177;p13"/>
          <p:cNvSpPr/>
          <p:nvPr/>
        </p:nvSpPr>
        <p:spPr>
          <a:xfrm rot="-5400000" flipH="1">
            <a:off x="276152" y="3815879"/>
            <a:ext cx="743700" cy="4533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8" name="Google Shape;178;p13"/>
          <p:cNvSpPr txBox="1">
            <a:spLocks noGrp="1"/>
          </p:cNvSpPr>
          <p:nvPr>
            <p:ph type="sldNum" idx="12"/>
          </p:nvPr>
        </p:nvSpPr>
        <p:spPr>
          <a:xfrm>
            <a:off x="8556775" y="4812625"/>
            <a:ext cx="587100" cy="330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big">
  <p:cSld name="BLANK_1">
    <p:spTree>
      <p:nvGrpSpPr>
        <p:cNvPr id="1" name="Shape 179"/>
        <p:cNvGrpSpPr/>
        <p:nvPr/>
      </p:nvGrpSpPr>
      <p:grpSpPr>
        <a:xfrm>
          <a:off x="0" y="0"/>
          <a:ext cx="0" cy="0"/>
          <a:chOff x="0" y="0"/>
          <a:chExt cx="0" cy="0"/>
        </a:xfrm>
      </p:grpSpPr>
      <p:grpSp>
        <p:nvGrpSpPr>
          <p:cNvPr id="180" name="Google Shape;180;p14"/>
          <p:cNvGrpSpPr/>
          <p:nvPr/>
        </p:nvGrpSpPr>
        <p:grpSpPr>
          <a:xfrm>
            <a:off x="7395202" y="-6"/>
            <a:ext cx="1748884" cy="4013021"/>
            <a:chOff x="7395202" y="-6"/>
            <a:chExt cx="1748884" cy="4013021"/>
          </a:xfrm>
        </p:grpSpPr>
        <p:sp>
          <p:nvSpPr>
            <p:cNvPr id="181" name="Google Shape;181;p14"/>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2" name="Google Shape;182;p14"/>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3" name="Google Shape;183;p14"/>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4" name="Google Shape;184;p14"/>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5" name="Google Shape;185;p14"/>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86" name="Google Shape;186;p14"/>
          <p:cNvSpPr/>
          <p:nvPr/>
        </p:nvSpPr>
        <p:spPr>
          <a:xfrm rot="5400000" flipH="1">
            <a:off x="-479615" y="1845054"/>
            <a:ext cx="2455200" cy="14958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7" name="Google Shape;187;p14"/>
          <p:cNvSpPr/>
          <p:nvPr/>
        </p:nvSpPr>
        <p:spPr>
          <a:xfrm rot="5400000">
            <a:off x="-262152" y="1526813"/>
            <a:ext cx="1340700" cy="8163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8" name="Google Shape;188;p14"/>
          <p:cNvSpPr/>
          <p:nvPr/>
        </p:nvSpPr>
        <p:spPr>
          <a:xfrm rot="-5400000" flipH="1">
            <a:off x="-358955" y="3663589"/>
            <a:ext cx="1838400" cy="11205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9" name="Google Shape;189;p14"/>
          <p:cNvSpPr/>
          <p:nvPr/>
        </p:nvSpPr>
        <p:spPr>
          <a:xfrm rot="-5400000">
            <a:off x="-199052" y="1206482"/>
            <a:ext cx="1018800" cy="6207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0" name="Google Shape;190;p14"/>
          <p:cNvSpPr/>
          <p:nvPr/>
        </p:nvSpPr>
        <p:spPr>
          <a:xfrm rot="-5400000" flipH="1">
            <a:off x="472234" y="3024661"/>
            <a:ext cx="1272000" cy="7752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1" name="Google Shape;191;p14"/>
          <p:cNvSpPr txBox="1">
            <a:spLocks noGrp="1"/>
          </p:cNvSpPr>
          <p:nvPr>
            <p:ph type="sldNum" idx="12"/>
          </p:nvPr>
        </p:nvSpPr>
        <p:spPr>
          <a:xfrm>
            <a:off x="8556775" y="4812625"/>
            <a:ext cx="587100" cy="330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4" name="Google Shape;194;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5" name="Google Shape;19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2647900" y="1659550"/>
            <a:ext cx="3848100" cy="1159800"/>
          </a:xfrm>
          <a:prstGeom prst="rect">
            <a:avLst/>
          </a:prstGeom>
        </p:spPr>
        <p:txBody>
          <a:bodyPr spcFirstLastPara="1" wrap="square" lIns="91425" tIns="91425" rIns="91425" bIns="91425" anchor="b" anchorCtr="0"/>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3" name="Google Shape;23;p3"/>
          <p:cNvSpPr txBox="1">
            <a:spLocks noGrp="1"/>
          </p:cNvSpPr>
          <p:nvPr>
            <p:ph type="subTitle" idx="1"/>
          </p:nvPr>
        </p:nvSpPr>
        <p:spPr>
          <a:xfrm>
            <a:off x="2647975" y="2763850"/>
            <a:ext cx="3848100" cy="784800"/>
          </a:xfrm>
          <a:prstGeom prst="rect">
            <a:avLst/>
          </a:prstGeom>
        </p:spPr>
        <p:txBody>
          <a:bodyPr spcFirstLastPara="1" wrap="square" lIns="91425" tIns="91425" rIns="91425" bIns="91425" anchor="t" anchorCtr="0"/>
          <a:lstStyle>
            <a:lvl1pPr lvl="0" algn="ctr" rtl="0">
              <a:spcBef>
                <a:spcPts val="0"/>
              </a:spcBef>
              <a:spcAft>
                <a:spcPts val="0"/>
              </a:spcAft>
              <a:buClr>
                <a:srgbClr val="33CCFF"/>
              </a:buClr>
              <a:buSzPts val="1800"/>
              <a:buNone/>
              <a:defRPr sz="1800">
                <a:solidFill>
                  <a:srgbClr val="33CCFF"/>
                </a:solidFill>
              </a:defRPr>
            </a:lvl1pPr>
            <a:lvl2pPr lvl="1" algn="ctr" rtl="0">
              <a:spcBef>
                <a:spcPts val="0"/>
              </a:spcBef>
              <a:spcAft>
                <a:spcPts val="0"/>
              </a:spcAft>
              <a:buClr>
                <a:srgbClr val="33CCFF"/>
              </a:buClr>
              <a:buSzPts val="1800"/>
              <a:buNone/>
              <a:defRPr sz="1800">
                <a:solidFill>
                  <a:srgbClr val="33CCFF"/>
                </a:solidFill>
              </a:defRPr>
            </a:lvl2pPr>
            <a:lvl3pPr lvl="2" algn="ctr" rtl="0">
              <a:spcBef>
                <a:spcPts val="0"/>
              </a:spcBef>
              <a:spcAft>
                <a:spcPts val="0"/>
              </a:spcAft>
              <a:buClr>
                <a:srgbClr val="33CCFF"/>
              </a:buClr>
              <a:buSzPts val="1800"/>
              <a:buNone/>
              <a:defRPr sz="1800">
                <a:solidFill>
                  <a:srgbClr val="33CCFF"/>
                </a:solidFill>
              </a:defRPr>
            </a:lvl3pPr>
            <a:lvl4pPr lvl="3" algn="ctr" rtl="0">
              <a:spcBef>
                <a:spcPts val="0"/>
              </a:spcBef>
              <a:spcAft>
                <a:spcPts val="0"/>
              </a:spcAft>
              <a:buClr>
                <a:srgbClr val="33CCFF"/>
              </a:buClr>
              <a:buSzPts val="1800"/>
              <a:buNone/>
              <a:defRPr sz="1800">
                <a:solidFill>
                  <a:srgbClr val="33CCFF"/>
                </a:solidFill>
              </a:defRPr>
            </a:lvl4pPr>
            <a:lvl5pPr lvl="4" algn="ctr" rtl="0">
              <a:spcBef>
                <a:spcPts val="0"/>
              </a:spcBef>
              <a:spcAft>
                <a:spcPts val="0"/>
              </a:spcAft>
              <a:buClr>
                <a:srgbClr val="33CCFF"/>
              </a:buClr>
              <a:buSzPts val="1800"/>
              <a:buNone/>
              <a:defRPr sz="1800">
                <a:solidFill>
                  <a:srgbClr val="33CCFF"/>
                </a:solidFill>
              </a:defRPr>
            </a:lvl5pPr>
            <a:lvl6pPr lvl="5" algn="ctr" rtl="0">
              <a:spcBef>
                <a:spcPts val="0"/>
              </a:spcBef>
              <a:spcAft>
                <a:spcPts val="0"/>
              </a:spcAft>
              <a:buClr>
                <a:srgbClr val="33CCFF"/>
              </a:buClr>
              <a:buSzPts val="1800"/>
              <a:buNone/>
              <a:defRPr sz="1800">
                <a:solidFill>
                  <a:srgbClr val="33CCFF"/>
                </a:solidFill>
              </a:defRPr>
            </a:lvl6pPr>
            <a:lvl7pPr lvl="6" algn="ctr" rtl="0">
              <a:spcBef>
                <a:spcPts val="0"/>
              </a:spcBef>
              <a:spcAft>
                <a:spcPts val="0"/>
              </a:spcAft>
              <a:buClr>
                <a:srgbClr val="33CCFF"/>
              </a:buClr>
              <a:buSzPts val="1800"/>
              <a:buNone/>
              <a:defRPr sz="1800">
                <a:solidFill>
                  <a:srgbClr val="33CCFF"/>
                </a:solidFill>
              </a:defRPr>
            </a:lvl7pPr>
            <a:lvl8pPr lvl="7" algn="ctr" rtl="0">
              <a:spcBef>
                <a:spcPts val="0"/>
              </a:spcBef>
              <a:spcAft>
                <a:spcPts val="0"/>
              </a:spcAft>
              <a:buClr>
                <a:srgbClr val="33CCFF"/>
              </a:buClr>
              <a:buSzPts val="1800"/>
              <a:buNone/>
              <a:defRPr sz="1800">
                <a:solidFill>
                  <a:srgbClr val="33CCFF"/>
                </a:solidFill>
              </a:defRPr>
            </a:lvl8pPr>
            <a:lvl9pPr lvl="8" algn="ctr" rtl="0">
              <a:spcBef>
                <a:spcPts val="0"/>
              </a:spcBef>
              <a:spcAft>
                <a:spcPts val="0"/>
              </a:spcAft>
              <a:buClr>
                <a:srgbClr val="33CCFF"/>
              </a:buClr>
              <a:buSzPts val="1800"/>
              <a:buNone/>
              <a:defRPr sz="1800">
                <a:solidFill>
                  <a:srgbClr val="33CCFF"/>
                </a:solidFill>
              </a:defRPr>
            </a:lvl9pPr>
          </a:lstStyle>
          <a:p>
            <a:endParaRPr/>
          </a:p>
        </p:txBody>
      </p:sp>
      <p:sp>
        <p:nvSpPr>
          <p:cNvPr id="24" name="Google Shape;24;p3"/>
          <p:cNvSpPr/>
          <p:nvPr/>
        </p:nvSpPr>
        <p:spPr>
          <a:xfrm rot="5400000" flipH="1">
            <a:off x="6177275" y="-42337"/>
            <a:ext cx="3688200" cy="2246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3"/>
          <p:cNvSpPr/>
          <p:nvPr/>
        </p:nvSpPr>
        <p:spPr>
          <a:xfrm rot="5400000" flipH="1">
            <a:off x="-698074" y="3247200"/>
            <a:ext cx="3573900" cy="21771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 name="Google Shape;26;p3"/>
          <p:cNvSpPr/>
          <p:nvPr/>
        </p:nvSpPr>
        <p:spPr>
          <a:xfrm rot="-5400000" flipH="1">
            <a:off x="-428544" y="2831032"/>
            <a:ext cx="2195100" cy="13380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27;p3"/>
          <p:cNvSpPr/>
          <p:nvPr/>
        </p:nvSpPr>
        <p:spPr>
          <a:xfrm rot="-5400000" flipH="1">
            <a:off x="563748" y="2068298"/>
            <a:ext cx="1518900" cy="9255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 name="Google Shape;28;p3"/>
          <p:cNvSpPr/>
          <p:nvPr/>
        </p:nvSpPr>
        <p:spPr>
          <a:xfrm rot="5400000">
            <a:off x="-253698" y="2260564"/>
            <a:ext cx="1297200" cy="7899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29;p3"/>
          <p:cNvSpPr/>
          <p:nvPr/>
        </p:nvSpPr>
        <p:spPr>
          <a:xfrm rot="-5400000">
            <a:off x="-192598" y="1950593"/>
            <a:ext cx="985800" cy="6006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3"/>
          <p:cNvSpPr/>
          <p:nvPr/>
        </p:nvSpPr>
        <p:spPr>
          <a:xfrm rot="5400000" flipH="1">
            <a:off x="7217675" y="1270025"/>
            <a:ext cx="2394600" cy="14589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31;p3"/>
          <p:cNvSpPr/>
          <p:nvPr/>
        </p:nvSpPr>
        <p:spPr>
          <a:xfrm rot="-5400000">
            <a:off x="7922499" y="2744289"/>
            <a:ext cx="1518600" cy="9255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32;p3"/>
          <p:cNvSpPr/>
          <p:nvPr/>
        </p:nvSpPr>
        <p:spPr>
          <a:xfrm rot="-5400000" flipH="1">
            <a:off x="7315902" y="2802275"/>
            <a:ext cx="1027800" cy="6261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3"/>
          <p:cNvSpPr/>
          <p:nvPr/>
        </p:nvSpPr>
        <p:spPr>
          <a:xfrm rot="-5400000" flipH="1">
            <a:off x="6337825" y="578875"/>
            <a:ext cx="1520100" cy="9261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8"/>
        <p:cNvGrpSpPr/>
        <p:nvPr/>
      </p:nvGrpSpPr>
      <p:grpSpPr>
        <a:xfrm>
          <a:off x="0" y="0"/>
          <a:ext cx="0" cy="0"/>
          <a:chOff x="0" y="0"/>
          <a:chExt cx="0" cy="0"/>
        </a:xfrm>
      </p:grpSpPr>
      <p:sp>
        <p:nvSpPr>
          <p:cNvPr id="49" name="Google Shape;49;p5"/>
          <p:cNvSpPr txBox="1">
            <a:spLocks noGrp="1"/>
          </p:cNvSpPr>
          <p:nvPr>
            <p:ph type="title"/>
          </p:nvPr>
        </p:nvSpPr>
        <p:spPr>
          <a:xfrm>
            <a:off x="1067088" y="912850"/>
            <a:ext cx="5972100" cy="6360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0" name="Google Shape;50;p5"/>
          <p:cNvSpPr txBox="1">
            <a:spLocks noGrp="1"/>
          </p:cNvSpPr>
          <p:nvPr>
            <p:ph type="body" idx="1"/>
          </p:nvPr>
        </p:nvSpPr>
        <p:spPr>
          <a:xfrm>
            <a:off x="1067088" y="1650548"/>
            <a:ext cx="5972100" cy="27645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51" name="Google Shape;51;p5"/>
          <p:cNvGrpSpPr/>
          <p:nvPr/>
        </p:nvGrpSpPr>
        <p:grpSpPr>
          <a:xfrm>
            <a:off x="7395202" y="-6"/>
            <a:ext cx="1748884" cy="4013021"/>
            <a:chOff x="7395202" y="-6"/>
            <a:chExt cx="1748884" cy="4013021"/>
          </a:xfrm>
        </p:grpSpPr>
        <p:sp>
          <p:nvSpPr>
            <p:cNvPr id="52" name="Google Shape;52;p5"/>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 name="Google Shape;53;p5"/>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 name="Google Shape;54;p5"/>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5"/>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 name="Google Shape;56;p5"/>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7" name="Google Shape;57;p5"/>
          <p:cNvGrpSpPr/>
          <p:nvPr/>
        </p:nvGrpSpPr>
        <p:grpSpPr>
          <a:xfrm>
            <a:off x="3" y="2738679"/>
            <a:ext cx="722480" cy="2404814"/>
            <a:chOff x="3" y="2750304"/>
            <a:chExt cx="722480" cy="2404814"/>
          </a:xfrm>
        </p:grpSpPr>
        <p:sp>
          <p:nvSpPr>
            <p:cNvPr id="58" name="Google Shape;58;p5"/>
            <p:cNvSpPr/>
            <p:nvPr/>
          </p:nvSpPr>
          <p:spPr>
            <a:xfrm rot="5400000" flipH="1">
              <a:off x="-231667" y="3341328"/>
              <a:ext cx="1185900" cy="7224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Google Shape;59;p5"/>
            <p:cNvSpPr/>
            <p:nvPr/>
          </p:nvSpPr>
          <p:spPr>
            <a:xfrm rot="5400000">
              <a:off x="-158106" y="3063820"/>
              <a:ext cx="808800" cy="4923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0" name="Google Shape;60;p5"/>
            <p:cNvSpPr/>
            <p:nvPr/>
          </p:nvSpPr>
          <p:spPr>
            <a:xfrm rot="-5400000" flipH="1">
              <a:off x="-173395" y="4440518"/>
              <a:ext cx="888000" cy="5412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 name="Google Shape;61;p5"/>
            <p:cNvSpPr/>
            <p:nvPr/>
          </p:nvSpPr>
          <p:spPr>
            <a:xfrm rot="-5400000">
              <a:off x="-120147" y="2870454"/>
              <a:ext cx="614700" cy="3744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62;p5"/>
            <p:cNvSpPr/>
            <p:nvPr/>
          </p:nvSpPr>
          <p:spPr>
            <a:xfrm rot="-5400000" flipH="1">
              <a:off x="228056" y="4058304"/>
              <a:ext cx="614400" cy="3744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63" name="Google Shape;63;p5"/>
          <p:cNvSpPr txBox="1">
            <a:spLocks noGrp="1"/>
          </p:cNvSpPr>
          <p:nvPr>
            <p:ph type="sldNum" idx="12"/>
          </p:nvPr>
        </p:nvSpPr>
        <p:spPr>
          <a:xfrm>
            <a:off x="8556775" y="4812625"/>
            <a:ext cx="587100" cy="330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1067088" y="912850"/>
            <a:ext cx="5972100" cy="6360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6" name="Google Shape;66;p6"/>
          <p:cNvSpPr txBox="1">
            <a:spLocks noGrp="1"/>
          </p:cNvSpPr>
          <p:nvPr>
            <p:ph type="body" idx="1"/>
          </p:nvPr>
        </p:nvSpPr>
        <p:spPr>
          <a:xfrm>
            <a:off x="1067100" y="1706950"/>
            <a:ext cx="2977800" cy="3218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7" name="Google Shape;67;p6"/>
          <p:cNvSpPr txBox="1">
            <a:spLocks noGrp="1"/>
          </p:cNvSpPr>
          <p:nvPr>
            <p:ph type="body" idx="2"/>
          </p:nvPr>
        </p:nvSpPr>
        <p:spPr>
          <a:xfrm>
            <a:off x="4224149" y="1706950"/>
            <a:ext cx="2977800" cy="3218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68" name="Google Shape;68;p6"/>
          <p:cNvGrpSpPr/>
          <p:nvPr/>
        </p:nvGrpSpPr>
        <p:grpSpPr>
          <a:xfrm>
            <a:off x="7395202" y="-6"/>
            <a:ext cx="1748884" cy="4013021"/>
            <a:chOff x="7395202" y="-6"/>
            <a:chExt cx="1748884" cy="4013021"/>
          </a:xfrm>
        </p:grpSpPr>
        <p:sp>
          <p:nvSpPr>
            <p:cNvPr id="69" name="Google Shape;69;p6"/>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6"/>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1" name="Google Shape;71;p6"/>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 name="Google Shape;72;p6"/>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 name="Google Shape;73;p6"/>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4" name="Google Shape;74;p6"/>
          <p:cNvGrpSpPr/>
          <p:nvPr/>
        </p:nvGrpSpPr>
        <p:grpSpPr>
          <a:xfrm>
            <a:off x="3" y="2738679"/>
            <a:ext cx="722480" cy="2404814"/>
            <a:chOff x="3" y="2750304"/>
            <a:chExt cx="722480" cy="2404814"/>
          </a:xfrm>
        </p:grpSpPr>
        <p:sp>
          <p:nvSpPr>
            <p:cNvPr id="75" name="Google Shape;75;p6"/>
            <p:cNvSpPr/>
            <p:nvPr/>
          </p:nvSpPr>
          <p:spPr>
            <a:xfrm rot="5400000" flipH="1">
              <a:off x="-231667" y="3341328"/>
              <a:ext cx="1185900" cy="7224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6" name="Google Shape;76;p6"/>
            <p:cNvSpPr/>
            <p:nvPr/>
          </p:nvSpPr>
          <p:spPr>
            <a:xfrm rot="5400000">
              <a:off x="-158106" y="3063820"/>
              <a:ext cx="808800" cy="4923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7" name="Google Shape;77;p6"/>
            <p:cNvSpPr/>
            <p:nvPr/>
          </p:nvSpPr>
          <p:spPr>
            <a:xfrm rot="-5400000" flipH="1">
              <a:off x="-173395" y="4440518"/>
              <a:ext cx="888000" cy="5412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8" name="Google Shape;78;p6"/>
            <p:cNvSpPr/>
            <p:nvPr/>
          </p:nvSpPr>
          <p:spPr>
            <a:xfrm rot="-5400000">
              <a:off x="-120147" y="2870454"/>
              <a:ext cx="614700" cy="3744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9" name="Google Shape;79;p6"/>
            <p:cNvSpPr/>
            <p:nvPr/>
          </p:nvSpPr>
          <p:spPr>
            <a:xfrm rot="-5400000" flipH="1">
              <a:off x="228056" y="4058304"/>
              <a:ext cx="614400" cy="3744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80" name="Google Shape;80;p6"/>
          <p:cNvSpPr txBox="1">
            <a:spLocks noGrp="1"/>
          </p:cNvSpPr>
          <p:nvPr>
            <p:ph type="sldNum" idx="12"/>
          </p:nvPr>
        </p:nvSpPr>
        <p:spPr>
          <a:xfrm>
            <a:off x="8556775" y="4812625"/>
            <a:ext cx="587100" cy="330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1067088" y="912850"/>
            <a:ext cx="5972100" cy="6360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3" name="Google Shape;83;p7"/>
          <p:cNvSpPr txBox="1">
            <a:spLocks noGrp="1"/>
          </p:cNvSpPr>
          <p:nvPr>
            <p:ph type="body" idx="1"/>
          </p:nvPr>
        </p:nvSpPr>
        <p:spPr>
          <a:xfrm>
            <a:off x="1067100" y="1676800"/>
            <a:ext cx="2024100" cy="32490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4" name="Google Shape;84;p7"/>
          <p:cNvSpPr txBox="1">
            <a:spLocks noGrp="1"/>
          </p:cNvSpPr>
          <p:nvPr>
            <p:ph type="body" idx="2"/>
          </p:nvPr>
        </p:nvSpPr>
        <p:spPr>
          <a:xfrm>
            <a:off x="3194801" y="1676800"/>
            <a:ext cx="2024100" cy="32490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5" name="Google Shape;85;p7"/>
          <p:cNvSpPr txBox="1">
            <a:spLocks noGrp="1"/>
          </p:cNvSpPr>
          <p:nvPr>
            <p:ph type="body" idx="3"/>
          </p:nvPr>
        </p:nvSpPr>
        <p:spPr>
          <a:xfrm>
            <a:off x="5322501" y="1676800"/>
            <a:ext cx="2024100" cy="32490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grpSp>
        <p:nvGrpSpPr>
          <p:cNvPr id="86" name="Google Shape;86;p7"/>
          <p:cNvGrpSpPr/>
          <p:nvPr/>
        </p:nvGrpSpPr>
        <p:grpSpPr>
          <a:xfrm>
            <a:off x="7395202" y="-6"/>
            <a:ext cx="1748884" cy="4013021"/>
            <a:chOff x="7395202" y="-6"/>
            <a:chExt cx="1748884" cy="4013021"/>
          </a:xfrm>
        </p:grpSpPr>
        <p:sp>
          <p:nvSpPr>
            <p:cNvPr id="87" name="Google Shape;87;p7"/>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8" name="Google Shape;88;p7"/>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9" name="Google Shape;89;p7"/>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0" name="Google Shape;90;p7"/>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7"/>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2" name="Google Shape;92;p7"/>
          <p:cNvGrpSpPr/>
          <p:nvPr/>
        </p:nvGrpSpPr>
        <p:grpSpPr>
          <a:xfrm>
            <a:off x="3" y="2738679"/>
            <a:ext cx="722480" cy="2404814"/>
            <a:chOff x="3" y="2750304"/>
            <a:chExt cx="722480" cy="2404814"/>
          </a:xfrm>
        </p:grpSpPr>
        <p:sp>
          <p:nvSpPr>
            <p:cNvPr id="93" name="Google Shape;93;p7"/>
            <p:cNvSpPr/>
            <p:nvPr/>
          </p:nvSpPr>
          <p:spPr>
            <a:xfrm rot="5400000" flipH="1">
              <a:off x="-231667" y="3341328"/>
              <a:ext cx="1185900" cy="7224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7"/>
            <p:cNvSpPr/>
            <p:nvPr/>
          </p:nvSpPr>
          <p:spPr>
            <a:xfrm rot="5400000">
              <a:off x="-158106" y="3063820"/>
              <a:ext cx="808800" cy="4923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5" name="Google Shape;95;p7"/>
            <p:cNvSpPr/>
            <p:nvPr/>
          </p:nvSpPr>
          <p:spPr>
            <a:xfrm rot="-5400000" flipH="1">
              <a:off x="-173395" y="4440518"/>
              <a:ext cx="888000" cy="5412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6" name="Google Shape;96;p7"/>
            <p:cNvSpPr/>
            <p:nvPr/>
          </p:nvSpPr>
          <p:spPr>
            <a:xfrm rot="-5400000">
              <a:off x="-120147" y="2870454"/>
              <a:ext cx="614700" cy="3744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7"/>
            <p:cNvSpPr/>
            <p:nvPr/>
          </p:nvSpPr>
          <p:spPr>
            <a:xfrm rot="-5400000" flipH="1">
              <a:off x="228056" y="4058304"/>
              <a:ext cx="614400" cy="3744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98" name="Google Shape;98;p7"/>
          <p:cNvSpPr txBox="1">
            <a:spLocks noGrp="1"/>
          </p:cNvSpPr>
          <p:nvPr>
            <p:ph type="sldNum" idx="12"/>
          </p:nvPr>
        </p:nvSpPr>
        <p:spPr>
          <a:xfrm>
            <a:off x="8556775" y="4812625"/>
            <a:ext cx="587100" cy="330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xfrm>
            <a:off x="1067088" y="912850"/>
            <a:ext cx="5972100" cy="6360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101" name="Google Shape;101;p8"/>
          <p:cNvGrpSpPr/>
          <p:nvPr/>
        </p:nvGrpSpPr>
        <p:grpSpPr>
          <a:xfrm>
            <a:off x="7395202" y="-6"/>
            <a:ext cx="1748884" cy="4013021"/>
            <a:chOff x="7395202" y="-6"/>
            <a:chExt cx="1748884" cy="4013021"/>
          </a:xfrm>
        </p:grpSpPr>
        <p:sp>
          <p:nvSpPr>
            <p:cNvPr id="102" name="Google Shape;102;p8"/>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3" name="Google Shape;103;p8"/>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4" name="Google Shape;104;p8"/>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5" name="Google Shape;105;p8"/>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8"/>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7" name="Google Shape;107;p8"/>
          <p:cNvGrpSpPr/>
          <p:nvPr/>
        </p:nvGrpSpPr>
        <p:grpSpPr>
          <a:xfrm>
            <a:off x="3" y="2738679"/>
            <a:ext cx="722480" cy="2404814"/>
            <a:chOff x="3" y="2750304"/>
            <a:chExt cx="722480" cy="2404814"/>
          </a:xfrm>
        </p:grpSpPr>
        <p:sp>
          <p:nvSpPr>
            <p:cNvPr id="108" name="Google Shape;108;p8"/>
            <p:cNvSpPr/>
            <p:nvPr/>
          </p:nvSpPr>
          <p:spPr>
            <a:xfrm rot="5400000" flipH="1">
              <a:off x="-231667" y="3341328"/>
              <a:ext cx="1185900" cy="7224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9" name="Google Shape;109;p8"/>
            <p:cNvSpPr/>
            <p:nvPr/>
          </p:nvSpPr>
          <p:spPr>
            <a:xfrm rot="5400000">
              <a:off x="-158106" y="3063820"/>
              <a:ext cx="808800" cy="4923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0" name="Google Shape;110;p8"/>
            <p:cNvSpPr/>
            <p:nvPr/>
          </p:nvSpPr>
          <p:spPr>
            <a:xfrm rot="-5400000" flipH="1">
              <a:off x="-173395" y="4440518"/>
              <a:ext cx="888000" cy="5412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1" name="Google Shape;111;p8"/>
            <p:cNvSpPr/>
            <p:nvPr/>
          </p:nvSpPr>
          <p:spPr>
            <a:xfrm rot="-5400000">
              <a:off x="-120147" y="2870454"/>
              <a:ext cx="614700" cy="3744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8"/>
            <p:cNvSpPr/>
            <p:nvPr/>
          </p:nvSpPr>
          <p:spPr>
            <a:xfrm rot="-5400000" flipH="1">
              <a:off x="228056" y="4058304"/>
              <a:ext cx="614400" cy="3744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13" name="Google Shape;113;p8"/>
          <p:cNvSpPr txBox="1">
            <a:spLocks noGrp="1"/>
          </p:cNvSpPr>
          <p:nvPr>
            <p:ph type="sldNum" idx="12"/>
          </p:nvPr>
        </p:nvSpPr>
        <p:spPr>
          <a:xfrm>
            <a:off x="8556775" y="4812625"/>
            <a:ext cx="587100" cy="330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4"/>
        <p:cNvGrpSpPr/>
        <p:nvPr/>
      </p:nvGrpSpPr>
      <p:grpSpPr>
        <a:xfrm>
          <a:off x="0" y="0"/>
          <a:ext cx="0" cy="0"/>
          <a:chOff x="0" y="0"/>
          <a:chExt cx="0" cy="0"/>
        </a:xfrm>
      </p:grpSpPr>
      <p:sp>
        <p:nvSpPr>
          <p:cNvPr id="115" name="Google Shape;115;p9"/>
          <p:cNvSpPr txBox="1">
            <a:spLocks noGrp="1"/>
          </p:cNvSpPr>
          <p:nvPr>
            <p:ph type="body" idx="1"/>
          </p:nvPr>
        </p:nvSpPr>
        <p:spPr>
          <a:xfrm>
            <a:off x="1236500" y="4406300"/>
            <a:ext cx="6671100" cy="519600"/>
          </a:xfrm>
          <a:prstGeom prst="rect">
            <a:avLst/>
          </a:prstGeom>
        </p:spPr>
        <p:txBody>
          <a:bodyPr spcFirstLastPara="1" wrap="square" lIns="91425" tIns="91425" rIns="91425" bIns="91425" anchor="t" anchorCtr="0"/>
          <a:lstStyle>
            <a:lvl1pPr marL="457200" lvl="0" indent="-228600">
              <a:spcBef>
                <a:spcPts val="360"/>
              </a:spcBef>
              <a:spcAft>
                <a:spcPts val="0"/>
              </a:spcAft>
              <a:buSzPts val="1800"/>
              <a:buNone/>
              <a:defRPr sz="1800" b="1"/>
            </a:lvl1pPr>
          </a:lstStyle>
          <a:p>
            <a:endParaRPr/>
          </a:p>
        </p:txBody>
      </p:sp>
      <p:grpSp>
        <p:nvGrpSpPr>
          <p:cNvPr id="116" name="Google Shape;116;p9"/>
          <p:cNvGrpSpPr/>
          <p:nvPr/>
        </p:nvGrpSpPr>
        <p:grpSpPr>
          <a:xfrm>
            <a:off x="7395202" y="-6"/>
            <a:ext cx="1748884" cy="4013021"/>
            <a:chOff x="7395202" y="-6"/>
            <a:chExt cx="1748884" cy="4013021"/>
          </a:xfrm>
        </p:grpSpPr>
        <p:sp>
          <p:nvSpPr>
            <p:cNvPr id="117" name="Google Shape;117;p9"/>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Google Shape;118;p9"/>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9" name="Google Shape;119;p9"/>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0" name="Google Shape;120;p9"/>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9"/>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22" name="Google Shape;122;p9"/>
          <p:cNvGrpSpPr/>
          <p:nvPr/>
        </p:nvGrpSpPr>
        <p:grpSpPr>
          <a:xfrm>
            <a:off x="3" y="2738679"/>
            <a:ext cx="722480" cy="2404814"/>
            <a:chOff x="3" y="2750304"/>
            <a:chExt cx="722480" cy="2404814"/>
          </a:xfrm>
        </p:grpSpPr>
        <p:sp>
          <p:nvSpPr>
            <p:cNvPr id="123" name="Google Shape;123;p9"/>
            <p:cNvSpPr/>
            <p:nvPr/>
          </p:nvSpPr>
          <p:spPr>
            <a:xfrm rot="5400000" flipH="1">
              <a:off x="-231667" y="3341328"/>
              <a:ext cx="1185900" cy="7224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4" name="Google Shape;124;p9"/>
            <p:cNvSpPr/>
            <p:nvPr/>
          </p:nvSpPr>
          <p:spPr>
            <a:xfrm rot="5400000">
              <a:off x="-158106" y="3063820"/>
              <a:ext cx="808800" cy="4923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5" name="Google Shape;125;p9"/>
            <p:cNvSpPr/>
            <p:nvPr/>
          </p:nvSpPr>
          <p:spPr>
            <a:xfrm rot="-5400000" flipH="1">
              <a:off x="-173395" y="4440518"/>
              <a:ext cx="888000" cy="5412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9"/>
            <p:cNvSpPr/>
            <p:nvPr/>
          </p:nvSpPr>
          <p:spPr>
            <a:xfrm rot="-5400000">
              <a:off x="-120147" y="2870454"/>
              <a:ext cx="614700" cy="3744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7" name="Google Shape;127;p9"/>
            <p:cNvSpPr/>
            <p:nvPr/>
          </p:nvSpPr>
          <p:spPr>
            <a:xfrm rot="-5400000" flipH="1">
              <a:off x="228056" y="4058304"/>
              <a:ext cx="614400" cy="3744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28" name="Google Shape;128;p9"/>
          <p:cNvSpPr txBox="1">
            <a:spLocks noGrp="1"/>
          </p:cNvSpPr>
          <p:nvPr>
            <p:ph type="sldNum" idx="12"/>
          </p:nvPr>
        </p:nvSpPr>
        <p:spPr>
          <a:xfrm>
            <a:off x="8556775" y="4812625"/>
            <a:ext cx="587100" cy="330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mall" type="blank">
  <p:cSld name="BLANK">
    <p:spTree>
      <p:nvGrpSpPr>
        <p:cNvPr id="1" name="Shape 129"/>
        <p:cNvGrpSpPr/>
        <p:nvPr/>
      </p:nvGrpSpPr>
      <p:grpSpPr>
        <a:xfrm>
          <a:off x="0" y="0"/>
          <a:ext cx="0" cy="0"/>
          <a:chOff x="0" y="0"/>
          <a:chExt cx="0" cy="0"/>
        </a:xfrm>
      </p:grpSpPr>
      <p:grpSp>
        <p:nvGrpSpPr>
          <p:cNvPr id="130" name="Google Shape;130;p10"/>
          <p:cNvGrpSpPr/>
          <p:nvPr/>
        </p:nvGrpSpPr>
        <p:grpSpPr>
          <a:xfrm>
            <a:off x="7934863" y="4"/>
            <a:ext cx="1209179" cy="2774603"/>
            <a:chOff x="7395202" y="-6"/>
            <a:chExt cx="1748884" cy="4013021"/>
          </a:xfrm>
        </p:grpSpPr>
        <p:sp>
          <p:nvSpPr>
            <p:cNvPr id="131" name="Google Shape;131;p10"/>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2" name="Google Shape;132;p10"/>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3" name="Google Shape;133;p10"/>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4" name="Google Shape;134;p10"/>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5" name="Google Shape;135;p10"/>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36" name="Google Shape;136;p10"/>
          <p:cNvGrpSpPr/>
          <p:nvPr/>
        </p:nvGrpSpPr>
        <p:grpSpPr>
          <a:xfrm>
            <a:off x="-1" y="2232486"/>
            <a:ext cx="874634" cy="2911268"/>
            <a:chOff x="3" y="2750304"/>
            <a:chExt cx="722480" cy="2404814"/>
          </a:xfrm>
        </p:grpSpPr>
        <p:sp>
          <p:nvSpPr>
            <p:cNvPr id="137" name="Google Shape;137;p10"/>
            <p:cNvSpPr/>
            <p:nvPr/>
          </p:nvSpPr>
          <p:spPr>
            <a:xfrm rot="5400000" flipH="1">
              <a:off x="-231667" y="3341328"/>
              <a:ext cx="1185900" cy="7224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8" name="Google Shape;138;p10"/>
            <p:cNvSpPr/>
            <p:nvPr/>
          </p:nvSpPr>
          <p:spPr>
            <a:xfrm rot="5400000">
              <a:off x="-158106" y="3063820"/>
              <a:ext cx="808800" cy="4923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9" name="Google Shape;139;p10"/>
            <p:cNvSpPr/>
            <p:nvPr/>
          </p:nvSpPr>
          <p:spPr>
            <a:xfrm rot="-5400000" flipH="1">
              <a:off x="-173395" y="4440518"/>
              <a:ext cx="888000" cy="5412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0" name="Google Shape;140;p10"/>
            <p:cNvSpPr/>
            <p:nvPr/>
          </p:nvSpPr>
          <p:spPr>
            <a:xfrm rot="-5400000">
              <a:off x="-120147" y="2870454"/>
              <a:ext cx="614700" cy="3744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1" name="Google Shape;141;p10"/>
            <p:cNvSpPr/>
            <p:nvPr/>
          </p:nvSpPr>
          <p:spPr>
            <a:xfrm rot="-5400000" flipH="1">
              <a:off x="228056" y="4058304"/>
              <a:ext cx="614400" cy="3744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42" name="Google Shape;142;p10"/>
          <p:cNvSpPr txBox="1">
            <a:spLocks noGrp="1"/>
          </p:cNvSpPr>
          <p:nvPr>
            <p:ph type="sldNum" idx="12"/>
          </p:nvPr>
        </p:nvSpPr>
        <p:spPr>
          <a:xfrm>
            <a:off x="8556775" y="4812625"/>
            <a:ext cx="587100" cy="330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green gradient">
  <p:cSld name="BLANK_2">
    <p:bg>
      <p:bgPr>
        <a:gradFill>
          <a:gsLst>
            <a:gs pos="0">
              <a:srgbClr val="33CCCC"/>
            </a:gs>
            <a:gs pos="100000">
              <a:srgbClr val="66FF33"/>
            </a:gs>
          </a:gsLst>
          <a:lin ang="5400700" scaled="0"/>
        </a:gradFill>
        <a:effectLst/>
      </p:bgPr>
    </p:bg>
    <p:spTree>
      <p:nvGrpSpPr>
        <p:cNvPr id="1" name="Shape 143"/>
        <p:cNvGrpSpPr/>
        <p:nvPr/>
      </p:nvGrpSpPr>
      <p:grpSpPr>
        <a:xfrm>
          <a:off x="0" y="0"/>
          <a:ext cx="0" cy="0"/>
          <a:chOff x="0" y="0"/>
          <a:chExt cx="0" cy="0"/>
        </a:xfrm>
      </p:grpSpPr>
      <p:sp>
        <p:nvSpPr>
          <p:cNvPr id="144" name="Google Shape;144;p11"/>
          <p:cNvSpPr/>
          <p:nvPr/>
        </p:nvSpPr>
        <p:spPr>
          <a:xfrm rot="5400000" flipH="1">
            <a:off x="7987926" y="280753"/>
            <a:ext cx="1436700" cy="8754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5" name="Google Shape;145;p11"/>
          <p:cNvSpPr/>
          <p:nvPr/>
        </p:nvSpPr>
        <p:spPr>
          <a:xfrm rot="5400000" flipH="1">
            <a:off x="7711932" y="1152020"/>
            <a:ext cx="1779900" cy="10842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6" name="Google Shape;146;p11"/>
          <p:cNvSpPr/>
          <p:nvPr/>
        </p:nvSpPr>
        <p:spPr>
          <a:xfrm rot="-5400000">
            <a:off x="8367248" y="1879235"/>
            <a:ext cx="965400" cy="5883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7" name="Google Shape;147;p11"/>
          <p:cNvSpPr/>
          <p:nvPr/>
        </p:nvSpPr>
        <p:spPr>
          <a:xfrm rot="-5400000">
            <a:off x="7784863" y="375260"/>
            <a:ext cx="768000" cy="4680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8" name="Google Shape;148;p11"/>
          <p:cNvSpPr/>
          <p:nvPr/>
        </p:nvSpPr>
        <p:spPr>
          <a:xfrm rot="-5400000" flipH="1">
            <a:off x="8520834" y="2338254"/>
            <a:ext cx="542400" cy="3303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9" name="Google Shape;149;p11"/>
          <p:cNvSpPr/>
          <p:nvPr/>
        </p:nvSpPr>
        <p:spPr>
          <a:xfrm rot="5400000" flipH="1">
            <a:off x="-280517" y="2947924"/>
            <a:ext cx="1435800" cy="8745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0" name="Google Shape;150;p11"/>
          <p:cNvSpPr/>
          <p:nvPr/>
        </p:nvSpPr>
        <p:spPr>
          <a:xfrm rot="5400000">
            <a:off x="-191502" y="2612001"/>
            <a:ext cx="979200" cy="5961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1" name="Google Shape;151;p11"/>
          <p:cNvSpPr/>
          <p:nvPr/>
        </p:nvSpPr>
        <p:spPr>
          <a:xfrm rot="-5400000" flipH="1">
            <a:off x="-209848" y="4278591"/>
            <a:ext cx="1074900" cy="65520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2" name="Google Shape;152;p11"/>
          <p:cNvSpPr/>
          <p:nvPr/>
        </p:nvSpPr>
        <p:spPr>
          <a:xfrm rot="-5400000">
            <a:off x="-145501" y="2377842"/>
            <a:ext cx="744300" cy="4533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3" name="Google Shape;153;p11"/>
          <p:cNvSpPr/>
          <p:nvPr/>
        </p:nvSpPr>
        <p:spPr>
          <a:xfrm rot="-5400000" flipH="1">
            <a:off x="276152" y="3815879"/>
            <a:ext cx="743700" cy="4533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4" name="Google Shape;154;p11"/>
          <p:cNvSpPr txBox="1">
            <a:spLocks noGrp="1"/>
          </p:cNvSpPr>
          <p:nvPr>
            <p:ph type="sldNum" idx="12"/>
          </p:nvPr>
        </p:nvSpPr>
        <p:spPr>
          <a:xfrm>
            <a:off x="8556775" y="4812625"/>
            <a:ext cx="587100" cy="330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41F3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7088" y="912850"/>
            <a:ext cx="5972100" cy="636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1pPr>
            <a:lvl2pPr lvl="1">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2pPr>
            <a:lvl3pPr lvl="2">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3pPr>
            <a:lvl4pPr lvl="3">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4pPr>
            <a:lvl5pPr lvl="4">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5pPr>
            <a:lvl6pPr lvl="5">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6pPr>
            <a:lvl7pPr lvl="6">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7pPr>
            <a:lvl8pPr lvl="7">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8pPr>
            <a:lvl9pPr lvl="8">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9pPr>
          </a:lstStyle>
          <a:p>
            <a:endParaRPr/>
          </a:p>
        </p:txBody>
      </p:sp>
      <p:sp>
        <p:nvSpPr>
          <p:cNvPr id="7" name="Google Shape;7;p1"/>
          <p:cNvSpPr txBox="1">
            <a:spLocks noGrp="1"/>
          </p:cNvSpPr>
          <p:nvPr>
            <p:ph type="body" idx="1"/>
          </p:nvPr>
        </p:nvSpPr>
        <p:spPr>
          <a:xfrm>
            <a:off x="1067088" y="1650548"/>
            <a:ext cx="5972100" cy="2764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1C4587"/>
              </a:buClr>
              <a:buSzPts val="2400"/>
              <a:buFont typeface="Hind"/>
              <a:buChar char="›"/>
              <a:defRPr sz="2400">
                <a:solidFill>
                  <a:srgbClr val="FFFFFF"/>
                </a:solidFill>
                <a:latin typeface="Hind"/>
                <a:ea typeface="Hind"/>
                <a:cs typeface="Hind"/>
                <a:sym typeface="Hind"/>
              </a:defRPr>
            </a:lvl1pPr>
            <a:lvl2pPr marL="914400" lvl="1"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2pPr>
            <a:lvl3pPr marL="1371600" lvl="2"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3pPr>
            <a:lvl4pPr marL="1828800" lvl="3"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4pPr>
            <a:lvl5pPr marL="2286000" lvl="4"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5pPr>
            <a:lvl6pPr marL="2743200" lvl="5"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6pPr>
            <a:lvl7pPr marL="3200400" lvl="6"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7pPr>
            <a:lvl8pPr marL="3657600" lvl="7"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8pPr>
            <a:lvl9pPr marL="4114800" lvl="8"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9pPr>
          </a:lstStyle>
          <a:p>
            <a:endParaRPr/>
          </a:p>
        </p:txBody>
      </p:sp>
      <p:sp>
        <p:nvSpPr>
          <p:cNvPr id="8" name="Google Shape;8;p1"/>
          <p:cNvSpPr txBox="1">
            <a:spLocks noGrp="1"/>
          </p:cNvSpPr>
          <p:nvPr>
            <p:ph type="sldNum" idx="12"/>
          </p:nvPr>
        </p:nvSpPr>
        <p:spPr>
          <a:xfrm>
            <a:off x="8556775" y="4812625"/>
            <a:ext cx="587100" cy="330900"/>
          </a:xfrm>
          <a:prstGeom prst="rect">
            <a:avLst/>
          </a:prstGeom>
          <a:noFill/>
          <a:ln>
            <a:noFill/>
          </a:ln>
        </p:spPr>
        <p:txBody>
          <a:bodyPr spcFirstLastPara="1" wrap="square" lIns="91425" tIns="91425" rIns="91425" bIns="91425" anchor="t" anchorCtr="0">
            <a:noAutofit/>
          </a:bodyPr>
          <a:lstStyle>
            <a:lvl1pPr lvl="0" algn="r">
              <a:buNone/>
              <a:defRPr sz="1100">
                <a:solidFill>
                  <a:srgbClr val="FFFFFF"/>
                </a:solidFill>
                <a:latin typeface="Hind"/>
                <a:ea typeface="Hind"/>
                <a:cs typeface="Hind"/>
                <a:sym typeface="Hind"/>
              </a:defRPr>
            </a:lvl1pPr>
            <a:lvl2pPr lvl="1" algn="r">
              <a:buNone/>
              <a:defRPr sz="1100">
                <a:solidFill>
                  <a:srgbClr val="FFFFFF"/>
                </a:solidFill>
                <a:latin typeface="Hind"/>
                <a:ea typeface="Hind"/>
                <a:cs typeface="Hind"/>
                <a:sym typeface="Hind"/>
              </a:defRPr>
            </a:lvl2pPr>
            <a:lvl3pPr lvl="2" algn="r">
              <a:buNone/>
              <a:defRPr sz="1100">
                <a:solidFill>
                  <a:srgbClr val="FFFFFF"/>
                </a:solidFill>
                <a:latin typeface="Hind"/>
                <a:ea typeface="Hind"/>
                <a:cs typeface="Hind"/>
                <a:sym typeface="Hind"/>
              </a:defRPr>
            </a:lvl3pPr>
            <a:lvl4pPr lvl="3" algn="r">
              <a:buNone/>
              <a:defRPr sz="1100">
                <a:solidFill>
                  <a:srgbClr val="FFFFFF"/>
                </a:solidFill>
                <a:latin typeface="Hind"/>
                <a:ea typeface="Hind"/>
                <a:cs typeface="Hind"/>
                <a:sym typeface="Hind"/>
              </a:defRPr>
            </a:lvl4pPr>
            <a:lvl5pPr lvl="4" algn="r">
              <a:buNone/>
              <a:defRPr sz="1100">
                <a:solidFill>
                  <a:srgbClr val="FFFFFF"/>
                </a:solidFill>
                <a:latin typeface="Hind"/>
                <a:ea typeface="Hind"/>
                <a:cs typeface="Hind"/>
                <a:sym typeface="Hind"/>
              </a:defRPr>
            </a:lvl5pPr>
            <a:lvl6pPr lvl="5" algn="r">
              <a:buNone/>
              <a:defRPr sz="1100">
                <a:solidFill>
                  <a:srgbClr val="FFFFFF"/>
                </a:solidFill>
                <a:latin typeface="Hind"/>
                <a:ea typeface="Hind"/>
                <a:cs typeface="Hind"/>
                <a:sym typeface="Hind"/>
              </a:defRPr>
            </a:lvl6pPr>
            <a:lvl7pPr lvl="6" algn="r">
              <a:buNone/>
              <a:defRPr sz="1100">
                <a:solidFill>
                  <a:srgbClr val="FFFFFF"/>
                </a:solidFill>
                <a:latin typeface="Hind"/>
                <a:ea typeface="Hind"/>
                <a:cs typeface="Hind"/>
                <a:sym typeface="Hind"/>
              </a:defRPr>
            </a:lvl7pPr>
            <a:lvl8pPr lvl="7" algn="r">
              <a:buNone/>
              <a:defRPr sz="1100">
                <a:solidFill>
                  <a:srgbClr val="FFFFFF"/>
                </a:solidFill>
                <a:latin typeface="Hind"/>
                <a:ea typeface="Hind"/>
                <a:cs typeface="Hind"/>
                <a:sym typeface="Hind"/>
              </a:defRPr>
            </a:lvl8pPr>
            <a:lvl9pPr lvl="8" algn="r">
              <a:buNone/>
              <a:defRPr sz="1100">
                <a:solidFill>
                  <a:srgbClr val="FFFFFF"/>
                </a:solidFill>
                <a:latin typeface="Hind"/>
                <a:ea typeface="Hind"/>
                <a:cs typeface="Hind"/>
                <a:sym typeface="Hin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t433PEQGErc&amp;safe=active"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42" y="191738"/>
            <a:ext cx="8731118" cy="636000"/>
          </a:xfrm>
        </p:spPr>
        <p:txBody>
          <a:bodyPr/>
          <a:lstStyle/>
          <a:p>
            <a:r>
              <a:rPr lang="en-GB" sz="2400" u="sng" dirty="0"/>
              <a:t> How </a:t>
            </a:r>
            <a:r>
              <a:rPr lang="en-GB" sz="2400" u="sng" dirty="0" smtClean="0"/>
              <a:t>Does 2019 Film Joker Represent People, Place, Issues and </a:t>
            </a:r>
            <a:r>
              <a:rPr lang="en-GB" sz="2400" u="sng" dirty="0" smtClean="0"/>
              <a:t>Events   </a:t>
            </a:r>
            <a:endParaRPr lang="en-GB" sz="2400" dirty="0"/>
          </a:p>
        </p:txBody>
      </p:sp>
      <p:sp>
        <p:nvSpPr>
          <p:cNvPr id="3" name="Text Placeholder 2"/>
          <p:cNvSpPr>
            <a:spLocks noGrp="1"/>
          </p:cNvSpPr>
          <p:nvPr>
            <p:ph type="body" idx="1"/>
          </p:nvPr>
        </p:nvSpPr>
        <p:spPr>
          <a:xfrm>
            <a:off x="56042" y="827738"/>
            <a:ext cx="9035919" cy="4210065"/>
          </a:xfrm>
          <a:solidFill>
            <a:schemeClr val="accent2"/>
          </a:solidFill>
        </p:spPr>
        <p:txBody>
          <a:bodyPr/>
          <a:lstStyle/>
          <a:p>
            <a:pPr fontAlgn="base"/>
            <a:r>
              <a:rPr lang="en-GB" dirty="0" smtClean="0">
                <a:solidFill>
                  <a:schemeClr val="tx1"/>
                </a:solidFill>
              </a:rPr>
              <a:t>Based on the Genre of Action/Adventure and sub genre of Comic </a:t>
            </a:r>
            <a:r>
              <a:rPr lang="en-GB" b="1" u="sng" dirty="0" smtClean="0">
                <a:solidFill>
                  <a:schemeClr val="tx1"/>
                </a:solidFill>
              </a:rPr>
              <a:t>books how should this trailer represent the following:</a:t>
            </a:r>
          </a:p>
          <a:p>
            <a:pPr fontAlgn="base"/>
            <a:r>
              <a:rPr lang="en-GB" sz="1800" dirty="0" smtClean="0">
                <a:solidFill>
                  <a:schemeClr val="tx1"/>
                </a:solidFill>
              </a:rPr>
              <a:t>Men- strong, action based, driven, clear ideas or…</a:t>
            </a:r>
          </a:p>
          <a:p>
            <a:pPr fontAlgn="base"/>
            <a:r>
              <a:rPr lang="en-GB" sz="1800" dirty="0" smtClean="0">
                <a:solidFill>
                  <a:schemeClr val="tx1"/>
                </a:solidFill>
              </a:rPr>
              <a:t>Women- weaker, stereotypes, non heroic</a:t>
            </a:r>
          </a:p>
          <a:p>
            <a:pPr fontAlgn="base"/>
            <a:r>
              <a:rPr lang="en-GB" sz="1800" dirty="0" smtClean="0">
                <a:solidFill>
                  <a:schemeClr val="tx1"/>
                </a:solidFill>
              </a:rPr>
              <a:t>Place- a crime ridden, criminal based environment, big city</a:t>
            </a:r>
          </a:p>
          <a:p>
            <a:pPr fontAlgn="base"/>
            <a:r>
              <a:rPr lang="en-GB" sz="1800" dirty="0" smtClean="0">
                <a:solidFill>
                  <a:schemeClr val="tx1"/>
                </a:solidFill>
              </a:rPr>
              <a:t>Issues- are there issues mainly of desperation or repression or fairness of people</a:t>
            </a:r>
          </a:p>
          <a:p>
            <a:pPr fontAlgn="base"/>
            <a:r>
              <a:rPr lang="en-GB" sz="1800" dirty="0" smtClean="0">
                <a:solidFill>
                  <a:schemeClr val="tx1"/>
                </a:solidFill>
              </a:rPr>
              <a:t>Events- significant events </a:t>
            </a:r>
            <a:r>
              <a:rPr lang="en-GB" sz="1800" dirty="0" smtClean="0">
                <a:solidFill>
                  <a:schemeClr val="tx1"/>
                </a:solidFill>
              </a:rPr>
              <a:t>have happened</a:t>
            </a:r>
            <a:endParaRPr lang="en-GB" sz="1800" dirty="0">
              <a:solidFill>
                <a:schemeClr val="tx1"/>
              </a:solidFill>
            </a:endParaRPr>
          </a:p>
          <a:p>
            <a:pPr fontAlgn="base"/>
            <a:r>
              <a:rPr lang="en-GB" sz="1800" dirty="0" smtClean="0">
                <a:solidFill>
                  <a:schemeClr val="tx1"/>
                </a:solidFill>
              </a:rPr>
              <a:t>NOW LETS LOOK AT THE </a:t>
            </a:r>
            <a:r>
              <a:rPr lang="en-GB" sz="1800" dirty="0" smtClean="0">
                <a:solidFill>
                  <a:schemeClr val="tx1"/>
                </a:solidFill>
              </a:rPr>
              <a:t>TRAILER</a:t>
            </a:r>
          </a:p>
          <a:p>
            <a:pPr lvl="1" fontAlgn="base"/>
            <a:r>
              <a:rPr lang="en-GB" sz="1800" dirty="0" smtClean="0">
                <a:solidFill>
                  <a:schemeClr val="tx1"/>
                </a:solidFill>
              </a:rPr>
              <a:t>What do </a:t>
            </a:r>
            <a:r>
              <a:rPr lang="en-GB" sz="1800" smtClean="0">
                <a:solidFill>
                  <a:schemeClr val="tx1"/>
                </a:solidFill>
              </a:rPr>
              <a:t>we think now!</a:t>
            </a:r>
            <a:endParaRPr lang="en-GB" sz="1800" dirty="0" smtClean="0">
              <a:solidFill>
                <a:schemeClr val="tx1"/>
              </a:solidFill>
            </a:endParaRPr>
          </a:p>
          <a:p>
            <a:pPr fontAlgn="base"/>
            <a:endParaRPr lang="en-GB" sz="1800" dirty="0" smtClean="0">
              <a:solidFill>
                <a:schemeClr val="tx1"/>
              </a:solidFill>
            </a:endParaRPr>
          </a:p>
          <a:p>
            <a:pPr fontAlgn="base"/>
            <a:endParaRPr lang="en-GB" sz="1800" dirty="0" smtClean="0">
              <a:solidFill>
                <a:schemeClr val="tx1"/>
              </a:solidFill>
            </a:endParaRPr>
          </a:p>
          <a:p>
            <a:pPr fontAlgn="base"/>
            <a:endParaRPr lang="en-GB" sz="1800" dirty="0" smtClean="0">
              <a:solidFill>
                <a:schemeClr val="tx1"/>
              </a:solidFill>
            </a:endParaRPr>
          </a:p>
          <a:p>
            <a:pPr fontAlgn="base"/>
            <a:endParaRPr lang="en-GB" sz="1800" dirty="0" smtClean="0">
              <a:solidFill>
                <a:schemeClr val="tx1"/>
              </a:solidFill>
            </a:endParaRPr>
          </a:p>
          <a:p>
            <a:pPr fontAlgn="base"/>
            <a:endParaRPr lang="en-GB" sz="1800" dirty="0">
              <a:solidFill>
                <a:schemeClr val="tx1"/>
              </a:solidFill>
            </a:endParaRPr>
          </a:p>
        </p:txBody>
      </p:sp>
      <p:sp>
        <p:nvSpPr>
          <p:cNvPr id="4" name="Rectangle 3"/>
          <p:cNvSpPr/>
          <p:nvPr/>
        </p:nvSpPr>
        <p:spPr>
          <a:xfrm>
            <a:off x="1884556" y="304518"/>
            <a:ext cx="4572000" cy="523220"/>
          </a:xfrm>
          <a:prstGeom prst="rect">
            <a:avLst/>
          </a:prstGeom>
        </p:spPr>
        <p:txBody>
          <a:bodyPr>
            <a:spAutoFit/>
          </a:bodyPr>
          <a:lstStyle/>
          <a:p>
            <a:r>
              <a:rPr lang="en-GB" dirty="0">
                <a:hlinkClick r:id="rId2"/>
              </a:rPr>
              <a:t>https://</a:t>
            </a:r>
            <a:r>
              <a:rPr lang="en-GB" dirty="0" smtClean="0">
                <a:hlinkClick r:id="rId2"/>
              </a:rPr>
              <a:t>www.youtube.com/watch?v=t433PEQGErc&amp;safe=active</a:t>
            </a:r>
            <a:r>
              <a:rPr lang="en-GB" dirty="0" smtClean="0"/>
              <a:t> </a:t>
            </a:r>
            <a:endParaRPr lang="en-GB" dirty="0"/>
          </a:p>
        </p:txBody>
      </p:sp>
    </p:spTree>
    <p:extLst>
      <p:ext uri="{BB962C8B-B14F-4D97-AF65-F5344CB8AC3E}">
        <p14:creationId xmlns:p14="http://schemas.microsoft.com/office/powerpoint/2010/main" val="1236488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82" y="191738"/>
            <a:ext cx="8032308" cy="636000"/>
          </a:xfrm>
        </p:spPr>
        <p:txBody>
          <a:bodyPr/>
          <a:lstStyle/>
          <a:p>
            <a:r>
              <a:rPr lang="en-GB" u="sng" dirty="0"/>
              <a:t> How Media </a:t>
            </a:r>
            <a:r>
              <a:rPr lang="en-GB" u="sng" dirty="0" smtClean="0"/>
              <a:t>Products Represent</a:t>
            </a:r>
            <a:r>
              <a:rPr lang="en-GB" u="sng" dirty="0"/>
              <a:t> </a:t>
            </a:r>
            <a:r>
              <a:rPr lang="en-GB" u="sng" dirty="0" smtClean="0"/>
              <a:t>Places</a:t>
            </a:r>
            <a:endParaRPr lang="en-GB" dirty="0"/>
          </a:p>
        </p:txBody>
      </p:sp>
      <p:sp>
        <p:nvSpPr>
          <p:cNvPr id="3" name="Text Placeholder 2"/>
          <p:cNvSpPr>
            <a:spLocks noGrp="1"/>
          </p:cNvSpPr>
          <p:nvPr>
            <p:ph type="body" idx="1"/>
          </p:nvPr>
        </p:nvSpPr>
        <p:spPr>
          <a:xfrm>
            <a:off x="137818" y="822851"/>
            <a:ext cx="8850065" cy="4210065"/>
          </a:xfrm>
          <a:solidFill>
            <a:schemeClr val="accent2"/>
          </a:solidFill>
        </p:spPr>
        <p:txBody>
          <a:bodyPr/>
          <a:lstStyle/>
          <a:p>
            <a:pPr fontAlgn="base"/>
            <a:r>
              <a:rPr lang="en-GB" sz="1600" dirty="0">
                <a:solidFill>
                  <a:schemeClr val="tx1"/>
                </a:solidFill>
              </a:rPr>
              <a:t>Events like war, accidents, terrorist attacks, political or celebrity scandals, sporting occasions or criminal trials can all be represented by different media texts in different ways.</a:t>
            </a:r>
            <a:endParaRPr lang="en-GB" sz="1200" dirty="0">
              <a:solidFill>
                <a:schemeClr val="tx1"/>
              </a:solidFill>
            </a:endParaRPr>
          </a:p>
          <a:p>
            <a:pPr fontAlgn="base"/>
            <a:r>
              <a:rPr lang="en-GB" sz="1600" dirty="0" smtClean="0">
                <a:solidFill>
                  <a:schemeClr val="tx1"/>
                </a:solidFill>
              </a:rPr>
              <a:t>​When </a:t>
            </a:r>
            <a:r>
              <a:rPr lang="en-GB" sz="1600" dirty="0">
                <a:solidFill>
                  <a:schemeClr val="tx1"/>
                </a:solidFill>
              </a:rPr>
              <a:t>analysing how an event is represented, it is important to think about how the representation has been constructed and what might affect it.</a:t>
            </a:r>
            <a:endParaRPr lang="en-GB" sz="1200" dirty="0">
              <a:solidFill>
                <a:schemeClr val="tx1"/>
              </a:solidFill>
            </a:endParaRPr>
          </a:p>
          <a:p>
            <a:pPr fontAlgn="base"/>
            <a:r>
              <a:rPr lang="en-GB" sz="1600" dirty="0">
                <a:solidFill>
                  <a:schemeClr val="tx1"/>
                </a:solidFill>
              </a:rPr>
              <a:t>Always consider:</a:t>
            </a:r>
            <a:endParaRPr lang="en-GB" sz="1200" dirty="0">
              <a:solidFill>
                <a:schemeClr val="tx1"/>
              </a:solidFill>
            </a:endParaRPr>
          </a:p>
          <a:p>
            <a:pPr fontAlgn="base"/>
            <a:r>
              <a:rPr lang="en-GB" sz="1600" b="1" dirty="0">
                <a:solidFill>
                  <a:schemeClr val="tx1"/>
                </a:solidFill>
              </a:rPr>
              <a:t>The ideology of the media text</a:t>
            </a:r>
            <a:r>
              <a:rPr lang="en-GB" sz="1600" dirty="0">
                <a:solidFill>
                  <a:schemeClr val="tx1"/>
                </a:solidFill>
              </a:rPr>
              <a:t>: different newspapers have different ideologies or editorial stances that might affect how an event is portrayed. This can be particularly noticeable in political events like elections when some newspapers support certain parties.#</a:t>
            </a:r>
          </a:p>
          <a:p>
            <a:pPr fontAlgn="base"/>
            <a:r>
              <a:rPr lang="en-GB" sz="1600" b="1" dirty="0">
                <a:solidFill>
                  <a:schemeClr val="tx1"/>
                </a:solidFill>
              </a:rPr>
              <a:t>Codes and Conventions</a:t>
            </a:r>
            <a:r>
              <a:rPr lang="en-GB" sz="1600" dirty="0">
                <a:solidFill>
                  <a:schemeClr val="tx1"/>
                </a:solidFill>
              </a:rPr>
              <a:t>: The mode of address, technical, visual and audio codes, as well as any images used will all affect the representation of an event. The same photo with a different caption can create a very different representation of the same event.</a:t>
            </a:r>
          </a:p>
          <a:p>
            <a:pPr fontAlgn="base"/>
            <a:r>
              <a:rPr lang="en-GB" sz="1600" b="1" dirty="0" err="1">
                <a:solidFill>
                  <a:schemeClr val="tx1"/>
                </a:solidFill>
              </a:rPr>
              <a:t>Mediation:</a:t>
            </a:r>
            <a:r>
              <a:rPr lang="en-GB" sz="1600" dirty="0" err="1">
                <a:solidFill>
                  <a:schemeClr val="tx1"/>
                </a:solidFill>
              </a:rPr>
              <a:t>The</a:t>
            </a:r>
            <a:r>
              <a:rPr lang="en-GB" sz="1600" dirty="0">
                <a:solidFill>
                  <a:schemeClr val="tx1"/>
                </a:solidFill>
              </a:rPr>
              <a:t> representation will have been constructed with certain information selected by the media producer. In a gossip magazine there might be an article about a celebrity not looking their best however the context of the photos selected might not be mentioned - they may have been at the gym or be unwell, which would explain why they don’t look perfect. Often the information that has been left out can be as important as what has been included.</a:t>
            </a:r>
          </a:p>
          <a:p>
            <a:pPr fontAlgn="base"/>
            <a:r>
              <a:rPr lang="en-GB" sz="1600" b="1" dirty="0">
                <a:solidFill>
                  <a:schemeClr val="tx1"/>
                </a:solidFill>
              </a:rPr>
              <a:t>The target Audience:</a:t>
            </a:r>
            <a:r>
              <a:rPr lang="en-GB" sz="1600" dirty="0">
                <a:solidFill>
                  <a:schemeClr val="tx1"/>
                </a:solidFill>
              </a:rPr>
              <a:t> Who the media text is aimed at will affect how certain events are represented. For instance, a quality newspaper and tabloid newspaper will represent the immigration debate in very different ways.</a:t>
            </a:r>
          </a:p>
          <a:p>
            <a:pPr fontAlgn="base"/>
            <a:r>
              <a:rPr lang="en-GB" sz="1200" dirty="0">
                <a:solidFill>
                  <a:schemeClr val="tx1"/>
                </a:solidFill>
              </a:rPr>
              <a:t/>
            </a:r>
            <a:br>
              <a:rPr lang="en-GB" sz="1200" dirty="0">
                <a:solidFill>
                  <a:schemeClr val="tx1"/>
                </a:solidFill>
              </a:rPr>
            </a:br>
            <a:r>
              <a:rPr lang="en-GB" sz="1600" dirty="0">
                <a:solidFill>
                  <a:schemeClr val="tx1"/>
                </a:solidFill>
              </a:rPr>
              <a:t>Many people follow events as they unfold on social media. This could be checking for breaking news updates if there has been an accident or terrorist attack, or following a celebrity scandal as it unfolds.</a:t>
            </a:r>
            <a:endParaRPr lang="en-GB" sz="1200" dirty="0">
              <a:solidFill>
                <a:schemeClr val="tx1"/>
              </a:solidFill>
            </a:endParaRPr>
          </a:p>
          <a:p>
            <a:pPr fontAlgn="base"/>
            <a:r>
              <a:rPr lang="en-GB" sz="1600" dirty="0">
                <a:solidFill>
                  <a:schemeClr val="tx1"/>
                </a:solidFill>
              </a:rPr>
              <a:t>​</a:t>
            </a:r>
            <a:endParaRPr lang="en-GB" sz="1200" dirty="0">
              <a:solidFill>
                <a:schemeClr val="tx1"/>
              </a:solidFill>
            </a:endParaRPr>
          </a:p>
          <a:p>
            <a:pPr fontAlgn="base"/>
            <a:r>
              <a:rPr lang="en-GB" sz="1600" dirty="0">
                <a:solidFill>
                  <a:schemeClr val="tx1"/>
                </a:solidFill>
              </a:rPr>
              <a:t>Like other representations, social media can sometimes only show one side or opinion of an event. For instance, if you were to follow an election on social media but only looked at posts from one person you would get a very narrow representation of that election.</a:t>
            </a:r>
            <a:endParaRPr lang="en-GB" sz="1200" dirty="0">
              <a:solidFill>
                <a:schemeClr val="tx1"/>
              </a:solidFill>
            </a:endParaRPr>
          </a:p>
          <a:p>
            <a:pPr fontAlgn="base"/>
            <a:endParaRPr lang="en-GB" sz="1200" dirty="0">
              <a:solidFill>
                <a:schemeClr val="tx1"/>
              </a:solidFill>
            </a:endParaRPr>
          </a:p>
        </p:txBody>
      </p:sp>
    </p:spTree>
    <p:extLst>
      <p:ext uri="{BB962C8B-B14F-4D97-AF65-F5344CB8AC3E}">
        <p14:creationId xmlns:p14="http://schemas.microsoft.com/office/powerpoint/2010/main" val="840801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82" y="191738"/>
            <a:ext cx="8032308" cy="636000"/>
          </a:xfrm>
        </p:spPr>
        <p:txBody>
          <a:bodyPr/>
          <a:lstStyle/>
          <a:p>
            <a:r>
              <a:rPr lang="en-GB" u="sng" dirty="0"/>
              <a:t> How Media </a:t>
            </a:r>
            <a:r>
              <a:rPr lang="en-GB" u="sng" dirty="0" smtClean="0"/>
              <a:t>Products Represent</a:t>
            </a:r>
            <a:r>
              <a:rPr lang="en-GB" u="sng" dirty="0"/>
              <a:t> </a:t>
            </a:r>
            <a:r>
              <a:rPr lang="en-GB" u="sng" dirty="0" smtClean="0"/>
              <a:t>Issues</a:t>
            </a:r>
            <a:endParaRPr lang="en-GB" dirty="0"/>
          </a:p>
        </p:txBody>
      </p:sp>
      <p:sp>
        <p:nvSpPr>
          <p:cNvPr id="3" name="Text Placeholder 2"/>
          <p:cNvSpPr>
            <a:spLocks noGrp="1"/>
          </p:cNvSpPr>
          <p:nvPr>
            <p:ph type="body" idx="1"/>
          </p:nvPr>
        </p:nvSpPr>
        <p:spPr>
          <a:xfrm>
            <a:off x="122950" y="711339"/>
            <a:ext cx="8850065" cy="4432161"/>
          </a:xfrm>
          <a:solidFill>
            <a:schemeClr val="accent2"/>
          </a:solidFill>
        </p:spPr>
        <p:txBody>
          <a:bodyPr/>
          <a:lstStyle/>
          <a:p>
            <a:pPr fontAlgn="base"/>
            <a:endParaRPr lang="en-GB" sz="1100" dirty="0">
              <a:solidFill>
                <a:schemeClr val="tx1"/>
              </a:solidFill>
            </a:endParaRPr>
          </a:p>
          <a:p>
            <a:pPr fontAlgn="base"/>
            <a:r>
              <a:rPr lang="en-GB" sz="1400" dirty="0">
                <a:solidFill>
                  <a:schemeClr val="tx1"/>
                </a:solidFill>
              </a:rPr>
              <a:t>Issues are important subjects or topics that people discuss and debate. Issues can include things like education, poverty or body image and can often be controversial - like immigration, LGBT rights or climate change. Media representations of controversial issues can be very influential especially if they are the only opinion on a certain subject that a person reads or hears.</a:t>
            </a:r>
            <a:endParaRPr lang="en-GB" sz="1100" dirty="0">
              <a:solidFill>
                <a:schemeClr val="tx1"/>
              </a:solidFill>
            </a:endParaRPr>
          </a:p>
          <a:p>
            <a:pPr fontAlgn="base"/>
            <a:r>
              <a:rPr lang="en-GB" sz="1400" dirty="0" smtClean="0">
                <a:solidFill>
                  <a:schemeClr val="tx1"/>
                </a:solidFill>
              </a:rPr>
              <a:t>​</a:t>
            </a:r>
            <a:r>
              <a:rPr lang="en-GB" sz="1400" b="1" dirty="0" smtClean="0">
                <a:solidFill>
                  <a:schemeClr val="tx1"/>
                </a:solidFill>
              </a:rPr>
              <a:t>Poverty</a:t>
            </a:r>
            <a:r>
              <a:rPr lang="en-GB" sz="1400" dirty="0">
                <a:solidFill>
                  <a:schemeClr val="tx1"/>
                </a:solidFill>
              </a:rPr>
              <a:t> is an issue that is highlighted by the rise in the use of food banks</a:t>
            </a:r>
          </a:p>
          <a:p>
            <a:pPr fontAlgn="base"/>
            <a:r>
              <a:rPr lang="en-GB" sz="1400" dirty="0">
                <a:solidFill>
                  <a:schemeClr val="tx1"/>
                </a:solidFill>
              </a:rPr>
              <a:t>The way the media represents </a:t>
            </a:r>
            <a:r>
              <a:rPr lang="en-GB" sz="1400" b="1" dirty="0">
                <a:solidFill>
                  <a:schemeClr val="tx1"/>
                </a:solidFill>
              </a:rPr>
              <a:t>body image</a:t>
            </a:r>
            <a:r>
              <a:rPr lang="en-GB" sz="1400" dirty="0">
                <a:solidFill>
                  <a:schemeClr val="tx1"/>
                </a:solidFill>
              </a:rPr>
              <a:t> often comes in for criticism.</a:t>
            </a:r>
          </a:p>
          <a:p>
            <a:pPr fontAlgn="base"/>
            <a:r>
              <a:rPr lang="en-GB" sz="1400" dirty="0">
                <a:solidFill>
                  <a:schemeClr val="tx1"/>
                </a:solidFill>
              </a:rPr>
              <a:t>Fashion magazines and some TV programmes tend to </a:t>
            </a:r>
            <a:r>
              <a:rPr lang="en-GB" sz="1400" b="1" dirty="0">
                <a:solidFill>
                  <a:schemeClr val="tx1"/>
                </a:solidFill>
              </a:rPr>
              <a:t>represent beauty narrowly</a:t>
            </a:r>
            <a:r>
              <a:rPr lang="en-GB" sz="1400" dirty="0">
                <a:solidFill>
                  <a:schemeClr val="tx1"/>
                </a:solidFill>
              </a:rPr>
              <a:t> - as white, thin and without any imperfections This is an unrealistic representation and can create pressure for young people to conform to an image that may have been created by technological manipulation. Adverts featuring beauty and anti-ageing products are often regarded as unrealistic representations. There have been some challenges to these types of advertising: complaints to the ASA led to two adverts from Lancôme and Maybelline featuring celebrities, Julia Roberts and Christy </a:t>
            </a:r>
            <a:r>
              <a:rPr lang="en-GB" sz="1400" dirty="0" err="1">
                <a:solidFill>
                  <a:schemeClr val="tx1"/>
                </a:solidFill>
              </a:rPr>
              <a:t>Turlington</a:t>
            </a:r>
            <a:r>
              <a:rPr lang="en-GB" sz="1400" dirty="0">
                <a:solidFill>
                  <a:schemeClr val="tx1"/>
                </a:solidFill>
              </a:rPr>
              <a:t>, being banned. These adverts were deemed to represent an unrealistic portrayal of the effectiveness of the beauty products and for making unrealistic claims about their products</a:t>
            </a:r>
            <a:r>
              <a:rPr lang="en-GB" sz="1400" dirty="0" smtClean="0">
                <a:solidFill>
                  <a:schemeClr val="tx1"/>
                </a:solidFill>
              </a:rPr>
              <a:t>. As </a:t>
            </a:r>
            <a:r>
              <a:rPr lang="en-GB" sz="1400" dirty="0">
                <a:solidFill>
                  <a:schemeClr val="tx1"/>
                </a:solidFill>
              </a:rPr>
              <a:t>a result of this case many advertisements must declare if the image has been digitally altered in post-production, or if implants, hair extensions and other cosmetic enhancements have been used.</a:t>
            </a:r>
          </a:p>
          <a:p>
            <a:pPr fontAlgn="base"/>
            <a:endParaRPr lang="en-GB" sz="1100" dirty="0">
              <a:solidFill>
                <a:schemeClr val="tx1"/>
              </a:solidFill>
            </a:endParaRPr>
          </a:p>
        </p:txBody>
      </p:sp>
    </p:spTree>
    <p:extLst>
      <p:ext uri="{BB962C8B-B14F-4D97-AF65-F5344CB8AC3E}">
        <p14:creationId xmlns:p14="http://schemas.microsoft.com/office/powerpoint/2010/main" val="1961000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82" y="191738"/>
            <a:ext cx="8032308" cy="636000"/>
          </a:xfrm>
        </p:spPr>
        <p:txBody>
          <a:bodyPr/>
          <a:lstStyle/>
          <a:p>
            <a:r>
              <a:rPr lang="en-GB" u="sng" dirty="0"/>
              <a:t> How Media </a:t>
            </a:r>
            <a:r>
              <a:rPr lang="en-GB" u="sng" dirty="0" smtClean="0"/>
              <a:t>Products Represent</a:t>
            </a:r>
            <a:r>
              <a:rPr lang="en-GB" u="sng" dirty="0"/>
              <a:t> </a:t>
            </a:r>
            <a:r>
              <a:rPr lang="en-GB" u="sng" dirty="0" smtClean="0"/>
              <a:t>Events</a:t>
            </a:r>
            <a:endParaRPr lang="en-GB" dirty="0"/>
          </a:p>
        </p:txBody>
      </p:sp>
      <p:sp>
        <p:nvSpPr>
          <p:cNvPr id="3" name="Text Placeholder 2"/>
          <p:cNvSpPr>
            <a:spLocks noGrp="1"/>
          </p:cNvSpPr>
          <p:nvPr>
            <p:ph type="body" idx="1"/>
          </p:nvPr>
        </p:nvSpPr>
        <p:spPr>
          <a:xfrm>
            <a:off x="96644" y="711339"/>
            <a:ext cx="9047356" cy="4432161"/>
          </a:xfrm>
          <a:solidFill>
            <a:schemeClr val="accent2"/>
          </a:solidFill>
        </p:spPr>
        <p:txBody>
          <a:bodyPr/>
          <a:lstStyle/>
          <a:p>
            <a:pPr fontAlgn="base"/>
            <a:r>
              <a:rPr lang="en-GB" sz="1400" dirty="0">
                <a:solidFill>
                  <a:schemeClr val="tx1"/>
                </a:solidFill>
              </a:rPr>
              <a:t>Events like war, accidents, terrorist attacks, political or celebrity scandals, sporting occasions or criminal trials can all be represented by different media texts in different ways.</a:t>
            </a:r>
            <a:endParaRPr lang="en-GB" sz="900" dirty="0">
              <a:solidFill>
                <a:schemeClr val="tx1"/>
              </a:solidFill>
            </a:endParaRPr>
          </a:p>
          <a:p>
            <a:pPr fontAlgn="base"/>
            <a:r>
              <a:rPr lang="en-GB" sz="1400" dirty="0" smtClean="0">
                <a:solidFill>
                  <a:schemeClr val="tx1"/>
                </a:solidFill>
              </a:rPr>
              <a:t>​When </a:t>
            </a:r>
            <a:r>
              <a:rPr lang="en-GB" sz="1400" dirty="0">
                <a:solidFill>
                  <a:schemeClr val="tx1"/>
                </a:solidFill>
              </a:rPr>
              <a:t>analysing how an event is represented, it is important to think about how the representation has been constructed and what might affect it.</a:t>
            </a:r>
            <a:endParaRPr lang="en-GB" sz="900" dirty="0">
              <a:solidFill>
                <a:schemeClr val="tx1"/>
              </a:solidFill>
            </a:endParaRPr>
          </a:p>
          <a:p>
            <a:pPr fontAlgn="base"/>
            <a:r>
              <a:rPr lang="en-GB" sz="1100" dirty="0">
                <a:solidFill>
                  <a:schemeClr val="tx1"/>
                </a:solidFill>
              </a:rPr>
              <a:t>Always consider:</a:t>
            </a:r>
            <a:endParaRPr lang="en-GB" sz="700" dirty="0">
              <a:solidFill>
                <a:schemeClr val="tx1"/>
              </a:solidFill>
            </a:endParaRPr>
          </a:p>
          <a:p>
            <a:pPr fontAlgn="base"/>
            <a:r>
              <a:rPr lang="en-GB" sz="1100" b="1" dirty="0">
                <a:solidFill>
                  <a:schemeClr val="tx1"/>
                </a:solidFill>
              </a:rPr>
              <a:t>The ideology of the media text</a:t>
            </a:r>
            <a:r>
              <a:rPr lang="en-GB" sz="1100" dirty="0">
                <a:solidFill>
                  <a:schemeClr val="tx1"/>
                </a:solidFill>
              </a:rPr>
              <a:t>: different newspapers have different ideologies or editorial stances that might affect how an event is portrayed. This can be particularly noticeable in political events like elections when some newspapers support certain parties.#</a:t>
            </a:r>
          </a:p>
          <a:p>
            <a:pPr fontAlgn="base"/>
            <a:r>
              <a:rPr lang="en-GB" sz="1100" b="1" dirty="0">
                <a:solidFill>
                  <a:schemeClr val="tx1"/>
                </a:solidFill>
              </a:rPr>
              <a:t>Codes and Conventions</a:t>
            </a:r>
            <a:r>
              <a:rPr lang="en-GB" sz="1100" dirty="0">
                <a:solidFill>
                  <a:schemeClr val="tx1"/>
                </a:solidFill>
              </a:rPr>
              <a:t>: The mode of address, technical, visual and audio codes, as well as any images used will all affect the representation of an event. The same photo with a different caption can create a very different representation of the same event.</a:t>
            </a:r>
          </a:p>
          <a:p>
            <a:pPr fontAlgn="base"/>
            <a:r>
              <a:rPr lang="en-GB" sz="1100" b="1" dirty="0" err="1">
                <a:solidFill>
                  <a:schemeClr val="tx1"/>
                </a:solidFill>
              </a:rPr>
              <a:t>Mediation:</a:t>
            </a:r>
            <a:r>
              <a:rPr lang="en-GB" sz="1100" dirty="0" err="1">
                <a:solidFill>
                  <a:schemeClr val="tx1"/>
                </a:solidFill>
              </a:rPr>
              <a:t>The</a:t>
            </a:r>
            <a:r>
              <a:rPr lang="en-GB" sz="1100" dirty="0">
                <a:solidFill>
                  <a:schemeClr val="tx1"/>
                </a:solidFill>
              </a:rPr>
              <a:t> representation will have been constructed with certain information selected by the media producer. In a gossip magazine there might be an article about a celebrity not looking their best however the context of the photos selected might not be mentioned - they may have been at the gym or be unwell, which would explain why they don’t look perfect. Often the information that has been left out can be as important as what has been included.</a:t>
            </a:r>
          </a:p>
          <a:p>
            <a:pPr fontAlgn="base"/>
            <a:r>
              <a:rPr lang="en-GB" sz="1100" b="1" dirty="0">
                <a:solidFill>
                  <a:schemeClr val="tx1"/>
                </a:solidFill>
              </a:rPr>
              <a:t>The target Audience:</a:t>
            </a:r>
            <a:r>
              <a:rPr lang="en-GB" sz="1100" dirty="0">
                <a:solidFill>
                  <a:schemeClr val="tx1"/>
                </a:solidFill>
              </a:rPr>
              <a:t> Who the media text is aimed at will affect how certain events are represented. For instance, a quality newspaper and tabloid newspaper will represent the immigration debate in very different ways</a:t>
            </a:r>
            <a:r>
              <a:rPr lang="en-GB" sz="1100" dirty="0" smtClean="0">
                <a:solidFill>
                  <a:schemeClr val="tx1"/>
                </a:solidFill>
              </a:rPr>
              <a:t>.</a:t>
            </a:r>
          </a:p>
          <a:p>
            <a:pPr fontAlgn="base"/>
            <a:r>
              <a:rPr lang="en-GB" sz="700" dirty="0">
                <a:solidFill>
                  <a:schemeClr val="tx1"/>
                </a:solidFill>
              </a:rPr>
              <a:t/>
            </a:r>
            <a:br>
              <a:rPr lang="en-GB" sz="700" dirty="0">
                <a:solidFill>
                  <a:schemeClr val="tx1"/>
                </a:solidFill>
              </a:rPr>
            </a:br>
            <a:r>
              <a:rPr lang="en-GB" sz="1100" dirty="0">
                <a:solidFill>
                  <a:schemeClr val="tx1"/>
                </a:solidFill>
              </a:rPr>
              <a:t>Many people follow events as they unfold on social media. This could be checking for breaking news updates if there has been an accident or terrorist attack, or following a celebrity scandal as it unfolds.</a:t>
            </a:r>
            <a:endParaRPr lang="en-GB" sz="700" dirty="0">
              <a:solidFill>
                <a:schemeClr val="tx1"/>
              </a:solidFill>
            </a:endParaRPr>
          </a:p>
          <a:p>
            <a:pPr fontAlgn="base"/>
            <a:r>
              <a:rPr lang="en-GB" sz="1100" dirty="0" smtClean="0">
                <a:solidFill>
                  <a:schemeClr val="tx1"/>
                </a:solidFill>
              </a:rPr>
              <a:t>​Like </a:t>
            </a:r>
            <a:r>
              <a:rPr lang="en-GB" sz="1100" dirty="0">
                <a:solidFill>
                  <a:schemeClr val="tx1"/>
                </a:solidFill>
              </a:rPr>
              <a:t>other representations, social media can sometimes only show one side or opinion of an event. For instance, if you were to follow an election on social media but only looked at posts from one person you would get a very narrow representation of that election.</a:t>
            </a:r>
            <a:endParaRPr lang="en-GB" sz="700" dirty="0">
              <a:solidFill>
                <a:schemeClr val="tx1"/>
              </a:solidFill>
            </a:endParaRPr>
          </a:p>
          <a:p>
            <a:pPr fontAlgn="base"/>
            <a:endParaRPr lang="en-GB" sz="700" dirty="0">
              <a:solidFill>
                <a:schemeClr val="tx1"/>
              </a:solidFill>
            </a:endParaRPr>
          </a:p>
        </p:txBody>
      </p:sp>
    </p:spTree>
    <p:extLst>
      <p:ext uri="{BB962C8B-B14F-4D97-AF65-F5344CB8AC3E}">
        <p14:creationId xmlns:p14="http://schemas.microsoft.com/office/powerpoint/2010/main" val="1652576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p:nvPr/>
        </p:nvSpPr>
        <p:spPr>
          <a:xfrm>
            <a:off x="2309575" y="683250"/>
            <a:ext cx="4372200" cy="3777000"/>
          </a:xfrm>
          <a:prstGeom prst="rect">
            <a:avLst/>
          </a:prstGeom>
          <a:solidFill>
            <a:srgbClr val="041F30"/>
          </a:solidFill>
          <a:ln w="152400" cap="flat" cmpd="sng">
            <a:solidFill>
              <a:srgbClr val="33CC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3500" dirty="0">
              <a:solidFill>
                <a:srgbClr val="FFFFFF"/>
              </a:solidFill>
              <a:latin typeface="Hind"/>
              <a:ea typeface="Hind"/>
              <a:cs typeface="Hind"/>
              <a:sym typeface="Hind"/>
            </a:endParaRPr>
          </a:p>
          <a:p>
            <a:pPr marL="0" lvl="0" indent="0" algn="ctr" rtl="0">
              <a:spcBef>
                <a:spcPts val="0"/>
              </a:spcBef>
              <a:spcAft>
                <a:spcPts val="0"/>
              </a:spcAft>
              <a:buNone/>
            </a:pPr>
            <a:r>
              <a:rPr lang="en" sz="3500" dirty="0">
                <a:solidFill>
                  <a:srgbClr val="FFFFFF"/>
                </a:solidFill>
                <a:highlight>
                  <a:srgbClr val="33CCFF"/>
                </a:highlight>
                <a:latin typeface="Hind"/>
                <a:ea typeface="Hind"/>
                <a:cs typeface="Hind"/>
                <a:sym typeface="Hind"/>
              </a:rPr>
              <a:t>Representation     </a:t>
            </a:r>
            <a:endParaRPr sz="3500" dirty="0">
              <a:solidFill>
                <a:srgbClr val="FFFFFF"/>
              </a:solidFill>
              <a:highlight>
                <a:srgbClr val="33CCFF"/>
              </a:highlight>
              <a:latin typeface="Hind"/>
              <a:ea typeface="Hind"/>
              <a:cs typeface="Hind"/>
              <a:sym typeface="Hind"/>
            </a:endParaRPr>
          </a:p>
          <a:p>
            <a:pPr marL="0" lvl="0" indent="0" algn="ctr" rtl="0">
              <a:spcBef>
                <a:spcPts val="0"/>
              </a:spcBef>
              <a:spcAft>
                <a:spcPts val="0"/>
              </a:spcAft>
              <a:buNone/>
            </a:pPr>
            <a:r>
              <a:rPr lang="en" sz="4000" dirty="0">
                <a:solidFill>
                  <a:srgbClr val="33CCFF"/>
                </a:solidFill>
                <a:latin typeface="Hind"/>
                <a:ea typeface="Hind"/>
                <a:cs typeface="Hind"/>
                <a:sym typeface="Hind"/>
              </a:rPr>
              <a:t>-----------------------</a:t>
            </a:r>
            <a:endParaRPr sz="4000" dirty="0">
              <a:solidFill>
                <a:srgbClr val="33CCFF"/>
              </a:solidFill>
              <a:latin typeface="Hind"/>
              <a:ea typeface="Hind"/>
              <a:cs typeface="Hind"/>
              <a:sym typeface="Hind"/>
            </a:endParaRPr>
          </a:p>
          <a:p>
            <a:pPr marL="0" lvl="0" indent="0" algn="just" rtl="0">
              <a:spcBef>
                <a:spcPts val="0"/>
              </a:spcBef>
              <a:spcAft>
                <a:spcPts val="0"/>
              </a:spcAft>
              <a:buClr>
                <a:srgbClr val="000000"/>
              </a:buClr>
              <a:buSzPts val="1100"/>
              <a:buFont typeface="Arial"/>
              <a:buNone/>
            </a:pPr>
            <a:r>
              <a:rPr lang="en" sz="2000" b="1" dirty="0">
                <a:solidFill>
                  <a:srgbClr val="33CCFF"/>
                </a:solidFill>
                <a:latin typeface="Hind"/>
                <a:ea typeface="Hind"/>
                <a:cs typeface="Hind"/>
                <a:sym typeface="Hind"/>
              </a:rPr>
              <a:t>B1: </a:t>
            </a:r>
            <a:r>
              <a:rPr lang="en" sz="2000" b="1" dirty="0">
                <a:solidFill>
                  <a:srgbClr val="FFFFFF"/>
                </a:solidFill>
                <a:latin typeface="Hind"/>
                <a:ea typeface="Hind"/>
                <a:cs typeface="Hind"/>
                <a:sym typeface="Hind"/>
              </a:rPr>
              <a:t>Genre, narrative, </a:t>
            </a:r>
            <a:r>
              <a:rPr lang="en" sz="2000" b="1" u="sng" dirty="0">
                <a:solidFill>
                  <a:schemeClr val="bg1"/>
                </a:solidFill>
                <a:latin typeface="Hind"/>
                <a:ea typeface="Hind"/>
                <a:cs typeface="Hind"/>
                <a:sym typeface="Hind"/>
              </a:rPr>
              <a:t>representation </a:t>
            </a:r>
            <a:r>
              <a:rPr lang="en" sz="2000" b="1" dirty="0">
                <a:solidFill>
                  <a:srgbClr val="FFFFFF"/>
                </a:solidFill>
                <a:latin typeface="Hind"/>
                <a:ea typeface="Hind"/>
                <a:cs typeface="Hind"/>
                <a:sym typeface="Hind"/>
              </a:rPr>
              <a:t>and audience interpretation.</a:t>
            </a:r>
            <a:endParaRPr sz="2000" b="1" dirty="0">
              <a:solidFill>
                <a:srgbClr val="FFFFFF"/>
              </a:solidFill>
              <a:latin typeface="Hind"/>
              <a:ea typeface="Hind"/>
              <a:cs typeface="Hind"/>
              <a:sym typeface="Hind"/>
            </a:endParaRPr>
          </a:p>
          <a:p>
            <a:pPr marL="0" lvl="0" indent="0" algn="just" rtl="0">
              <a:spcBef>
                <a:spcPts val="0"/>
              </a:spcBef>
              <a:spcAft>
                <a:spcPts val="0"/>
              </a:spcAft>
              <a:buClr>
                <a:srgbClr val="000000"/>
              </a:buClr>
              <a:buSzPts val="1100"/>
              <a:buFont typeface="Arial"/>
              <a:buNone/>
            </a:pPr>
            <a:endParaRPr sz="2000" b="1" dirty="0">
              <a:solidFill>
                <a:srgbClr val="33CCFF"/>
              </a:solidFill>
              <a:latin typeface="Hind"/>
              <a:ea typeface="Hind"/>
              <a:cs typeface="Hind"/>
              <a:sym typeface="Hind"/>
            </a:endParaRPr>
          </a:p>
          <a:p>
            <a:pPr marL="0" lvl="0" indent="0" algn="just" rtl="0">
              <a:spcBef>
                <a:spcPts val="0"/>
              </a:spcBef>
              <a:spcAft>
                <a:spcPts val="0"/>
              </a:spcAft>
              <a:buClr>
                <a:srgbClr val="000000"/>
              </a:buClr>
              <a:buSzPts val="1100"/>
              <a:buFont typeface="Arial"/>
              <a:buNone/>
            </a:pPr>
            <a:endParaRPr sz="2000" b="1" dirty="0">
              <a:solidFill>
                <a:srgbClr val="33CCFF"/>
              </a:solidFill>
              <a:latin typeface="Hind"/>
              <a:ea typeface="Hind"/>
              <a:cs typeface="Hind"/>
              <a:sym typeface="Hind"/>
            </a:endParaRPr>
          </a:p>
          <a:p>
            <a:pPr marL="0" lvl="0" indent="0" algn="just" rtl="0">
              <a:spcBef>
                <a:spcPts val="0"/>
              </a:spcBef>
              <a:spcAft>
                <a:spcPts val="0"/>
              </a:spcAft>
              <a:buClr>
                <a:srgbClr val="000000"/>
              </a:buClr>
              <a:buSzPts val="1100"/>
              <a:buFont typeface="Arial"/>
              <a:buNone/>
            </a:pPr>
            <a:endParaRPr sz="2000" b="1" dirty="0">
              <a:solidFill>
                <a:srgbClr val="33CCFF"/>
              </a:solidFill>
              <a:latin typeface="Hind"/>
              <a:ea typeface="Hind"/>
              <a:cs typeface="Hind"/>
              <a:sym typeface="Hind"/>
            </a:endParaRPr>
          </a:p>
          <a:p>
            <a:pPr marL="0" lvl="0" indent="0" algn="just" rtl="0">
              <a:spcBef>
                <a:spcPts val="0"/>
              </a:spcBef>
              <a:spcAft>
                <a:spcPts val="0"/>
              </a:spcAft>
              <a:buNone/>
            </a:pPr>
            <a:endParaRPr sz="2000" dirty="0">
              <a:solidFill>
                <a:srgbClr val="FFFFFF"/>
              </a:solidFill>
              <a:latin typeface="Hind"/>
              <a:ea typeface="Hind"/>
              <a:cs typeface="Hind"/>
              <a:sym typeface="Hin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0"/>
          <p:cNvSpPr txBox="1">
            <a:spLocks noGrp="1"/>
          </p:cNvSpPr>
          <p:nvPr>
            <p:ph type="title"/>
          </p:nvPr>
        </p:nvSpPr>
        <p:spPr>
          <a:xfrm>
            <a:off x="862463" y="534850"/>
            <a:ext cx="5972100" cy="636000"/>
          </a:xfrm>
          <a:prstGeom prst="rect">
            <a:avLst/>
          </a:prstGeom>
          <a:ln w="38100" cap="flat" cmpd="sng">
            <a:solidFill>
              <a:srgbClr val="4A86E8"/>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highlight>
                  <a:srgbClr val="4A86E8"/>
                </a:highlight>
              </a:rPr>
              <a:t>Audience vs Representation</a:t>
            </a:r>
            <a:endParaRPr dirty="0">
              <a:highlight>
                <a:srgbClr val="4A86E8"/>
              </a:highlight>
            </a:endParaRPr>
          </a:p>
        </p:txBody>
      </p:sp>
      <p:sp>
        <p:nvSpPr>
          <p:cNvPr id="233" name="Google Shape;233;p20"/>
          <p:cNvSpPr txBox="1">
            <a:spLocks noGrp="1"/>
          </p:cNvSpPr>
          <p:nvPr>
            <p:ph type="body" idx="1"/>
          </p:nvPr>
        </p:nvSpPr>
        <p:spPr>
          <a:xfrm>
            <a:off x="862475" y="1272550"/>
            <a:ext cx="6330000" cy="3192300"/>
          </a:xfrm>
          <a:prstGeom prst="rect">
            <a:avLst/>
          </a:prstGeom>
          <a:ln w="3810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457200" lvl="0" indent="-323850" algn="just" rtl="0">
              <a:spcBef>
                <a:spcPts val="600"/>
              </a:spcBef>
              <a:spcAft>
                <a:spcPts val="0"/>
              </a:spcAft>
              <a:buClr>
                <a:srgbClr val="4A86E8"/>
              </a:buClr>
              <a:buSzPts val="1500"/>
              <a:buChar char="➔"/>
            </a:pPr>
            <a:r>
              <a:rPr lang="en" sz="1500">
                <a:highlight>
                  <a:srgbClr val="4A86E8"/>
                </a:highlight>
              </a:rPr>
              <a:t>Preferred reading –</a:t>
            </a:r>
            <a:r>
              <a:rPr lang="en" sz="1500"/>
              <a:t> the audience responds to the product the way media producers want/expect them to without questioning – these are passive audiences.</a:t>
            </a:r>
            <a:endParaRPr sz="1500"/>
          </a:p>
          <a:p>
            <a:pPr marL="457200" lvl="0" indent="0" algn="just" rtl="0">
              <a:spcBef>
                <a:spcPts val="600"/>
              </a:spcBef>
              <a:spcAft>
                <a:spcPts val="0"/>
              </a:spcAft>
              <a:buNone/>
            </a:pPr>
            <a:endParaRPr sz="1500"/>
          </a:p>
          <a:p>
            <a:pPr marL="457200" lvl="0" indent="-323850" algn="just" rtl="0">
              <a:spcBef>
                <a:spcPts val="600"/>
              </a:spcBef>
              <a:spcAft>
                <a:spcPts val="0"/>
              </a:spcAft>
              <a:buClr>
                <a:srgbClr val="4A86E8"/>
              </a:buClr>
              <a:buSzPts val="1500"/>
              <a:buChar char="➔"/>
            </a:pPr>
            <a:r>
              <a:rPr lang="en" sz="1500">
                <a:highlight>
                  <a:srgbClr val="4A86E8"/>
                </a:highlight>
              </a:rPr>
              <a:t>Negotiated reading – </a:t>
            </a:r>
            <a:r>
              <a:rPr lang="en" sz="1500"/>
              <a:t>the audience knows what the producer wants it to think and knows why that might be an untruthful representation, but forms an opinion which is a combination of both its own perspective and that of the producers. – these are active audiences.</a:t>
            </a:r>
            <a:endParaRPr sz="1500"/>
          </a:p>
          <a:p>
            <a:pPr marL="457200" lvl="0" indent="0" algn="just" rtl="0">
              <a:spcBef>
                <a:spcPts val="600"/>
              </a:spcBef>
              <a:spcAft>
                <a:spcPts val="0"/>
              </a:spcAft>
              <a:buNone/>
            </a:pPr>
            <a:endParaRPr sz="1500"/>
          </a:p>
          <a:p>
            <a:pPr marL="457200" lvl="0" indent="-323850" algn="just" rtl="0">
              <a:spcBef>
                <a:spcPts val="600"/>
              </a:spcBef>
              <a:spcAft>
                <a:spcPts val="0"/>
              </a:spcAft>
              <a:buClr>
                <a:srgbClr val="4A86E8"/>
              </a:buClr>
              <a:buSzPts val="1500"/>
              <a:buChar char="➔"/>
            </a:pPr>
            <a:r>
              <a:rPr lang="en" sz="1500">
                <a:highlight>
                  <a:srgbClr val="4A86E8"/>
                </a:highlight>
              </a:rPr>
              <a:t>Oppositional reading –</a:t>
            </a:r>
            <a:r>
              <a:rPr lang="en" sz="1500"/>
              <a:t> the audience completely rejects the product’s message.</a:t>
            </a:r>
            <a:endParaRPr sz="1500"/>
          </a:p>
          <a:p>
            <a:pPr marL="0" lvl="0" indent="0" algn="l" rtl="0">
              <a:spcBef>
                <a:spcPts val="600"/>
              </a:spcBef>
              <a:spcAft>
                <a:spcPts val="0"/>
              </a:spcAft>
              <a:buNone/>
            </a:pPr>
            <a:endParaRPr sz="1500"/>
          </a:p>
        </p:txBody>
      </p:sp>
      <p:pic>
        <p:nvPicPr>
          <p:cNvPr id="234" name="Google Shape;234;p20"/>
          <p:cNvPicPr preferRelativeResize="0"/>
          <p:nvPr/>
        </p:nvPicPr>
        <p:blipFill>
          <a:blip r:embed="rId3">
            <a:alphaModFix/>
          </a:blip>
          <a:stretch>
            <a:fillRect/>
          </a:stretch>
        </p:blipFill>
        <p:spPr>
          <a:xfrm>
            <a:off x="6977250" y="710000"/>
            <a:ext cx="852576" cy="8302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82" y="191738"/>
            <a:ext cx="8032308" cy="636000"/>
          </a:xfrm>
        </p:spPr>
        <p:txBody>
          <a:bodyPr/>
          <a:lstStyle/>
          <a:p>
            <a:r>
              <a:rPr lang="en-GB" u="sng" dirty="0"/>
              <a:t> How Media </a:t>
            </a:r>
            <a:r>
              <a:rPr lang="en-GB" u="sng" dirty="0" smtClean="0"/>
              <a:t>Products Represent</a:t>
            </a:r>
            <a:r>
              <a:rPr lang="en-GB" u="sng" dirty="0"/>
              <a:t> People</a:t>
            </a:r>
            <a:endParaRPr lang="en-GB" dirty="0"/>
          </a:p>
        </p:txBody>
      </p:sp>
      <p:sp>
        <p:nvSpPr>
          <p:cNvPr id="3" name="Text Placeholder 2"/>
          <p:cNvSpPr>
            <a:spLocks noGrp="1"/>
          </p:cNvSpPr>
          <p:nvPr>
            <p:ph type="body" idx="1"/>
          </p:nvPr>
        </p:nvSpPr>
        <p:spPr>
          <a:xfrm>
            <a:off x="137818" y="822851"/>
            <a:ext cx="8850065" cy="4210065"/>
          </a:xfrm>
          <a:solidFill>
            <a:schemeClr val="accent2"/>
          </a:solidFill>
        </p:spPr>
        <p:txBody>
          <a:bodyPr/>
          <a:lstStyle/>
          <a:p>
            <a:pPr fontAlgn="base"/>
            <a:r>
              <a:rPr lang="en-GB" sz="2000" dirty="0" smtClean="0">
                <a:solidFill>
                  <a:schemeClr val="tx1"/>
                </a:solidFill>
              </a:rPr>
              <a:t>Representations </a:t>
            </a:r>
            <a:r>
              <a:rPr lang="en-GB" sz="2000" dirty="0">
                <a:solidFill>
                  <a:schemeClr val="tx1"/>
                </a:solidFill>
              </a:rPr>
              <a:t>of men have changed over the past two decades with the emergence of the 'new man' or 'metrosexual', a man in touch with his feminine side and interested in romance, fashion, health and fitness.</a:t>
            </a:r>
            <a:endParaRPr lang="en-GB" sz="1400" dirty="0">
              <a:solidFill>
                <a:schemeClr val="tx1"/>
              </a:solidFill>
            </a:endParaRPr>
          </a:p>
          <a:p>
            <a:pPr fontAlgn="base"/>
            <a:r>
              <a:rPr lang="en-GB" sz="2000" dirty="0" smtClean="0">
                <a:solidFill>
                  <a:schemeClr val="tx1"/>
                </a:solidFill>
              </a:rPr>
              <a:t>​However</a:t>
            </a:r>
            <a:r>
              <a:rPr lang="en-GB" sz="2000" dirty="0">
                <a:solidFill>
                  <a:schemeClr val="tx1"/>
                </a:solidFill>
              </a:rPr>
              <a:t>, the main focus is still on the traditional idea of masculinity which is strong, heroic, with the ability to outsmart life's problems and survive against all odds.</a:t>
            </a:r>
            <a:endParaRPr lang="en-GB" sz="1400" dirty="0">
              <a:solidFill>
                <a:schemeClr val="tx1"/>
              </a:solidFill>
            </a:endParaRPr>
          </a:p>
          <a:p>
            <a:pPr fontAlgn="base"/>
            <a:r>
              <a:rPr lang="en-GB" sz="2000" dirty="0" smtClean="0">
                <a:solidFill>
                  <a:schemeClr val="tx1"/>
                </a:solidFill>
              </a:rPr>
              <a:t>​This </a:t>
            </a:r>
            <a:r>
              <a:rPr lang="en-GB" sz="2000" dirty="0">
                <a:solidFill>
                  <a:schemeClr val="tx1"/>
                </a:solidFill>
              </a:rPr>
              <a:t>kind of masculine representation is seen in action-adventure characters such as James Bond or Indiana Jones.</a:t>
            </a:r>
            <a:endParaRPr lang="en-GB" sz="1400" dirty="0">
              <a:solidFill>
                <a:schemeClr val="tx1"/>
              </a:solidFill>
            </a:endParaRPr>
          </a:p>
          <a:p>
            <a:pPr fontAlgn="base"/>
            <a:r>
              <a:rPr lang="en-GB" sz="2000" dirty="0">
                <a:solidFill>
                  <a:schemeClr val="tx1"/>
                </a:solidFill>
              </a:rPr>
              <a:t>Sometimes this </a:t>
            </a:r>
            <a:r>
              <a:rPr lang="en-GB" sz="2000" b="1" u="sng" dirty="0">
                <a:solidFill>
                  <a:schemeClr val="tx1"/>
                </a:solidFill>
              </a:rPr>
              <a:t>heroic representation of masculinity is challenged </a:t>
            </a:r>
            <a:r>
              <a:rPr lang="en-GB" sz="2000" dirty="0">
                <a:solidFill>
                  <a:schemeClr val="tx1"/>
                </a:solidFill>
              </a:rPr>
              <a:t>in action-adventures. In Skyfall, we see an ageing James Bond, a more vulnerable hero. This is a more realistic representation of masculinity and age.</a:t>
            </a:r>
            <a:endParaRPr lang="en-GB" sz="1400" dirty="0">
              <a:solidFill>
                <a:schemeClr val="tx1"/>
              </a:solidFill>
            </a:endParaRPr>
          </a:p>
          <a:p>
            <a:endParaRPr lang="en-GB" sz="1400" dirty="0">
              <a:solidFill>
                <a:schemeClr val="tx1"/>
              </a:solidFill>
            </a:endParaRPr>
          </a:p>
        </p:txBody>
      </p:sp>
      <p:sp>
        <p:nvSpPr>
          <p:cNvPr id="4" name="Rectangle 3"/>
          <p:cNvSpPr/>
          <p:nvPr/>
        </p:nvSpPr>
        <p:spPr>
          <a:xfrm>
            <a:off x="7538224" y="191738"/>
            <a:ext cx="1248937" cy="4996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MEN</a:t>
            </a:r>
            <a:endParaRPr lang="en-GB" sz="2800" b="1" dirty="0"/>
          </a:p>
        </p:txBody>
      </p:sp>
    </p:spTree>
    <p:extLst>
      <p:ext uri="{BB962C8B-B14F-4D97-AF65-F5344CB8AC3E}">
        <p14:creationId xmlns:p14="http://schemas.microsoft.com/office/powerpoint/2010/main" val="1386443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82" y="191738"/>
            <a:ext cx="8032308" cy="636000"/>
          </a:xfrm>
        </p:spPr>
        <p:txBody>
          <a:bodyPr/>
          <a:lstStyle/>
          <a:p>
            <a:r>
              <a:rPr lang="en-GB" u="sng" dirty="0"/>
              <a:t> How Media </a:t>
            </a:r>
            <a:r>
              <a:rPr lang="en-GB" u="sng" dirty="0" smtClean="0"/>
              <a:t>Products Represent</a:t>
            </a:r>
            <a:r>
              <a:rPr lang="en-GB" u="sng" dirty="0"/>
              <a:t> People</a:t>
            </a:r>
            <a:endParaRPr lang="en-GB" dirty="0"/>
          </a:p>
        </p:txBody>
      </p:sp>
      <p:sp>
        <p:nvSpPr>
          <p:cNvPr id="3" name="Text Placeholder 2"/>
          <p:cNvSpPr>
            <a:spLocks noGrp="1"/>
          </p:cNvSpPr>
          <p:nvPr>
            <p:ph type="body" idx="1"/>
          </p:nvPr>
        </p:nvSpPr>
        <p:spPr>
          <a:xfrm>
            <a:off x="122950" y="691376"/>
            <a:ext cx="8850065" cy="4386146"/>
          </a:xfrm>
          <a:solidFill>
            <a:schemeClr val="accent2"/>
          </a:solidFill>
        </p:spPr>
        <p:txBody>
          <a:bodyPr/>
          <a:lstStyle/>
          <a:p>
            <a:pPr fontAlgn="base"/>
            <a:r>
              <a:rPr lang="en-GB" dirty="0">
                <a:solidFill>
                  <a:schemeClr val="tx1"/>
                </a:solidFill>
              </a:rPr>
              <a:t>Representations of women in the media have developed and changed with time to reflect the cultural and sociological changes in society. However, female stereotypes continue to appear in some media texts.</a:t>
            </a:r>
            <a:endParaRPr lang="en-GB" sz="1400" dirty="0">
              <a:solidFill>
                <a:schemeClr val="tx1"/>
              </a:solidFill>
            </a:endParaRPr>
          </a:p>
          <a:p>
            <a:pPr fontAlgn="base"/>
            <a:r>
              <a:rPr lang="en-GB" dirty="0" smtClean="0">
                <a:solidFill>
                  <a:schemeClr val="tx1"/>
                </a:solidFill>
              </a:rPr>
              <a:t>​Representations </a:t>
            </a:r>
            <a:r>
              <a:rPr lang="en-GB" dirty="0">
                <a:solidFill>
                  <a:schemeClr val="tx1"/>
                </a:solidFill>
              </a:rPr>
              <a:t>of women are often defined by how men see women (termed the 'male gaze'), or by how society expects women to look and behave. </a:t>
            </a:r>
            <a:endParaRPr lang="en-GB" dirty="0" smtClean="0">
              <a:solidFill>
                <a:schemeClr val="tx1"/>
              </a:solidFill>
            </a:endParaRPr>
          </a:p>
          <a:p>
            <a:pPr fontAlgn="base"/>
            <a:r>
              <a:rPr lang="en-GB" dirty="0" smtClean="0">
                <a:solidFill>
                  <a:schemeClr val="tx1"/>
                </a:solidFill>
              </a:rPr>
              <a:t>Many </a:t>
            </a:r>
            <a:r>
              <a:rPr lang="en-GB" dirty="0">
                <a:solidFill>
                  <a:schemeClr val="tx1"/>
                </a:solidFill>
              </a:rPr>
              <a:t>representations of women concentrate on sexuality and emotions. </a:t>
            </a:r>
            <a:endParaRPr lang="en-GB" dirty="0" smtClean="0">
              <a:solidFill>
                <a:schemeClr val="tx1"/>
              </a:solidFill>
            </a:endParaRPr>
          </a:p>
          <a:p>
            <a:pPr fontAlgn="base"/>
            <a:r>
              <a:rPr lang="en-GB" dirty="0" smtClean="0">
                <a:solidFill>
                  <a:schemeClr val="tx1"/>
                </a:solidFill>
              </a:rPr>
              <a:t>Others </a:t>
            </a:r>
            <a:r>
              <a:rPr lang="en-GB" dirty="0">
                <a:solidFill>
                  <a:schemeClr val="tx1"/>
                </a:solidFill>
              </a:rPr>
              <a:t>focus on their relationships with their children or romantic partners.</a:t>
            </a:r>
            <a:endParaRPr lang="en-GB" sz="1400" dirty="0">
              <a:solidFill>
                <a:schemeClr val="tx1"/>
              </a:solidFill>
            </a:endParaRPr>
          </a:p>
          <a:p>
            <a:endParaRPr lang="en-GB" sz="1400" dirty="0">
              <a:solidFill>
                <a:schemeClr val="tx1"/>
              </a:solidFill>
            </a:endParaRPr>
          </a:p>
        </p:txBody>
      </p:sp>
      <p:sp>
        <p:nvSpPr>
          <p:cNvPr id="4" name="Rectangle 3"/>
          <p:cNvSpPr/>
          <p:nvPr/>
        </p:nvSpPr>
        <p:spPr>
          <a:xfrm>
            <a:off x="7538224" y="191738"/>
            <a:ext cx="1605776" cy="4996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WOMEN</a:t>
            </a:r>
            <a:endParaRPr lang="en-GB" sz="2400" b="1" dirty="0"/>
          </a:p>
        </p:txBody>
      </p:sp>
    </p:spTree>
    <p:extLst>
      <p:ext uri="{BB962C8B-B14F-4D97-AF65-F5344CB8AC3E}">
        <p14:creationId xmlns:p14="http://schemas.microsoft.com/office/powerpoint/2010/main" val="1202426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a:spLocks noGrp="1"/>
          </p:cNvSpPr>
          <p:nvPr>
            <p:ph type="title"/>
          </p:nvPr>
        </p:nvSpPr>
        <p:spPr>
          <a:xfrm>
            <a:off x="355763" y="310950"/>
            <a:ext cx="5972100" cy="636000"/>
          </a:xfrm>
          <a:prstGeom prst="rect">
            <a:avLst/>
          </a:prstGeom>
          <a:ln w="76200" cap="flat" cmpd="sng">
            <a:solidFill>
              <a:srgbClr val="4A86E8"/>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t>Laura Mulvey’s Male Gaze Theory</a:t>
            </a:r>
            <a:endParaRPr/>
          </a:p>
        </p:txBody>
      </p:sp>
      <p:sp>
        <p:nvSpPr>
          <p:cNvPr id="225" name="Google Shape;225;p19"/>
          <p:cNvSpPr txBox="1">
            <a:spLocks noGrp="1"/>
          </p:cNvSpPr>
          <p:nvPr>
            <p:ph type="body" idx="1"/>
          </p:nvPr>
        </p:nvSpPr>
        <p:spPr>
          <a:xfrm>
            <a:off x="147825" y="1814150"/>
            <a:ext cx="6681000" cy="2552400"/>
          </a:xfrm>
          <a:prstGeom prst="rect">
            <a:avLst/>
          </a:prstGeom>
          <a:solidFill>
            <a:srgbClr val="041F30"/>
          </a:solidFill>
          <a:ln w="3810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a:t>Mulvey argues, for women the result of media being represented from the perspective of men. Through the male gaze, women find themselves taking on the male gaze. Women then gaze at other women in the same way as a man would and therefore objectifying other women </a:t>
            </a:r>
            <a:endParaRPr/>
          </a:p>
        </p:txBody>
      </p:sp>
      <p:sp>
        <p:nvSpPr>
          <p:cNvPr id="226" name="Google Shape;226;p19"/>
          <p:cNvSpPr txBox="1"/>
          <p:nvPr/>
        </p:nvSpPr>
        <p:spPr>
          <a:xfrm>
            <a:off x="218850" y="1083425"/>
            <a:ext cx="7113300" cy="528600"/>
          </a:xfrm>
          <a:prstGeom prst="rect">
            <a:avLst/>
          </a:prstGeom>
          <a:noFill/>
          <a:ln w="3810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The male gaze leads to Hegemonic ideologies within our society. </a:t>
            </a:r>
            <a:endParaRPr>
              <a:solidFill>
                <a:srgbClr val="FFFFFF"/>
              </a:solidFill>
            </a:endParaRPr>
          </a:p>
          <a:p>
            <a:pPr marL="0" lvl="0" indent="0" algn="l" rtl="0">
              <a:spcBef>
                <a:spcPts val="0"/>
              </a:spcBef>
              <a:spcAft>
                <a:spcPts val="0"/>
              </a:spcAft>
              <a:buNone/>
            </a:pPr>
            <a:r>
              <a:rPr lang="en">
                <a:solidFill>
                  <a:srgbClr val="FFFFFF"/>
                </a:solidFill>
                <a:highlight>
                  <a:srgbClr val="4A86E8"/>
                </a:highlight>
              </a:rPr>
              <a:t>Hegemonic </a:t>
            </a:r>
            <a:r>
              <a:rPr lang="en">
                <a:solidFill>
                  <a:srgbClr val="FFFFFF"/>
                </a:solidFill>
              </a:rPr>
              <a:t>= ruling or dominant in a political or social context. </a:t>
            </a:r>
            <a:endParaRPr>
              <a:solidFill>
                <a:srgbClr val="FFFFFF"/>
              </a:solidFill>
            </a:endParaRPr>
          </a:p>
        </p:txBody>
      </p:sp>
      <p:pic>
        <p:nvPicPr>
          <p:cNvPr id="227" name="Google Shape;227;p19"/>
          <p:cNvPicPr preferRelativeResize="0"/>
          <p:nvPr/>
        </p:nvPicPr>
        <p:blipFill>
          <a:blip r:embed="rId3">
            <a:alphaModFix/>
          </a:blip>
          <a:stretch>
            <a:fillRect/>
          </a:stretch>
        </p:blipFill>
        <p:spPr>
          <a:xfrm>
            <a:off x="6599000" y="946950"/>
            <a:ext cx="2404349" cy="3512926"/>
          </a:xfrm>
          <a:prstGeom prst="rect">
            <a:avLst/>
          </a:prstGeom>
          <a:noFill/>
          <a:ln w="38100" cap="flat" cmpd="sng">
            <a:solidFill>
              <a:srgbClr val="4A86E8"/>
            </a:solidFill>
            <a:prstDash val="solid"/>
            <a:round/>
            <a:headEnd type="none" w="sm" len="sm"/>
            <a:tailEnd type="none" w="sm" len="sm"/>
          </a:ln>
        </p:spPr>
      </p:pic>
    </p:spTree>
    <p:extLst>
      <p:ext uri="{BB962C8B-B14F-4D97-AF65-F5344CB8AC3E}">
        <p14:creationId xmlns:p14="http://schemas.microsoft.com/office/powerpoint/2010/main" val="1960937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xfrm>
            <a:off x="284525" y="284525"/>
            <a:ext cx="7113300" cy="2112000"/>
          </a:xfrm>
          <a:prstGeom prst="rect">
            <a:avLst/>
          </a:prstGeom>
          <a:ln w="76200" cap="flat" cmpd="sng">
            <a:solidFill>
              <a:srgbClr val="4A86E8"/>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2500">
                <a:highlight>
                  <a:srgbClr val="4A86E8"/>
                </a:highlight>
              </a:rPr>
              <a:t>TASK:</a:t>
            </a:r>
            <a:r>
              <a:rPr lang="en" sz="2500"/>
              <a:t> How are women stereotypically represented in the media?</a:t>
            </a:r>
            <a:endParaRPr sz="2500"/>
          </a:p>
          <a:p>
            <a:pPr marL="0" lvl="0" indent="0" algn="l" rtl="0">
              <a:spcBef>
                <a:spcPts val="0"/>
              </a:spcBef>
              <a:spcAft>
                <a:spcPts val="0"/>
              </a:spcAft>
              <a:buNone/>
            </a:pPr>
            <a:endParaRPr sz="2500"/>
          </a:p>
          <a:p>
            <a:pPr marL="0" lvl="0" indent="0" algn="l" rtl="0">
              <a:spcBef>
                <a:spcPts val="0"/>
              </a:spcBef>
              <a:spcAft>
                <a:spcPts val="0"/>
              </a:spcAft>
              <a:buNone/>
            </a:pPr>
            <a:r>
              <a:rPr lang="en" sz="2500"/>
              <a:t> How are these images different to the usual representations of women?</a:t>
            </a:r>
            <a:endParaRPr sz="2500"/>
          </a:p>
        </p:txBody>
      </p:sp>
      <p:sp>
        <p:nvSpPr>
          <p:cNvPr id="217" name="Google Shape;217;p18"/>
          <p:cNvSpPr txBox="1">
            <a:spLocks noGrp="1"/>
          </p:cNvSpPr>
          <p:nvPr>
            <p:ph type="body" idx="1"/>
          </p:nvPr>
        </p:nvSpPr>
        <p:spPr>
          <a:xfrm>
            <a:off x="421400" y="2571750"/>
            <a:ext cx="6976500" cy="831600"/>
          </a:xfrm>
          <a:prstGeom prst="rect">
            <a:avLst/>
          </a:prstGeom>
          <a:solidFill>
            <a:srgbClr val="041F30"/>
          </a:solidFill>
          <a:ln w="3810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2000">
                <a:highlight>
                  <a:srgbClr val="4A86E8"/>
                </a:highlight>
              </a:rPr>
              <a:t>Stretch and challenge: </a:t>
            </a:r>
            <a:r>
              <a:rPr lang="en" sz="2000"/>
              <a:t>Consider stereotypical and counter typical portrayals of women.</a:t>
            </a:r>
            <a:endParaRPr sz="2000"/>
          </a:p>
        </p:txBody>
      </p:sp>
      <p:pic>
        <p:nvPicPr>
          <p:cNvPr id="218" name="Google Shape;218;p18"/>
          <p:cNvPicPr preferRelativeResize="0"/>
          <p:nvPr/>
        </p:nvPicPr>
        <p:blipFill>
          <a:blip r:embed="rId3">
            <a:alphaModFix/>
          </a:blip>
          <a:stretch>
            <a:fillRect/>
          </a:stretch>
        </p:blipFill>
        <p:spPr>
          <a:xfrm rot="-1532478">
            <a:off x="6827154" y="271643"/>
            <a:ext cx="2187918" cy="1093961"/>
          </a:xfrm>
          <a:prstGeom prst="rect">
            <a:avLst/>
          </a:prstGeom>
          <a:noFill/>
          <a:ln w="38100" cap="flat" cmpd="sng">
            <a:solidFill>
              <a:srgbClr val="4A86E8"/>
            </a:solidFill>
            <a:prstDash val="solid"/>
            <a:round/>
            <a:headEnd type="none" w="sm" len="sm"/>
            <a:tailEnd type="none" w="sm" len="sm"/>
          </a:ln>
        </p:spPr>
      </p:pic>
      <p:pic>
        <p:nvPicPr>
          <p:cNvPr id="219" name="Google Shape;219;p18"/>
          <p:cNvPicPr preferRelativeResize="0"/>
          <p:nvPr/>
        </p:nvPicPr>
        <p:blipFill>
          <a:blip r:embed="rId4">
            <a:alphaModFix/>
          </a:blip>
          <a:stretch>
            <a:fillRect/>
          </a:stretch>
        </p:blipFill>
        <p:spPr>
          <a:xfrm rot="1329727">
            <a:off x="6626402" y="3463478"/>
            <a:ext cx="2398173" cy="1436925"/>
          </a:xfrm>
          <a:prstGeom prst="rect">
            <a:avLst/>
          </a:prstGeom>
          <a:noFill/>
          <a:ln w="38100" cap="flat" cmpd="sng">
            <a:solidFill>
              <a:srgbClr val="4A86E8"/>
            </a:solidFill>
            <a:prstDash val="solid"/>
            <a:round/>
            <a:headEnd type="none" w="sm" len="sm"/>
            <a:tailEnd type="none" w="sm" len="sm"/>
          </a:ln>
        </p:spPr>
      </p:pic>
    </p:spTree>
    <p:extLst>
      <p:ext uri="{BB962C8B-B14F-4D97-AF65-F5344CB8AC3E}">
        <p14:creationId xmlns:p14="http://schemas.microsoft.com/office/powerpoint/2010/main" val="441417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82" y="191738"/>
            <a:ext cx="8032308" cy="636000"/>
          </a:xfrm>
        </p:spPr>
        <p:txBody>
          <a:bodyPr/>
          <a:lstStyle/>
          <a:p>
            <a:r>
              <a:rPr lang="en-GB" u="sng" dirty="0"/>
              <a:t> How Media </a:t>
            </a:r>
            <a:r>
              <a:rPr lang="en-GB" u="sng" dirty="0" smtClean="0"/>
              <a:t>Products Represent</a:t>
            </a:r>
            <a:r>
              <a:rPr lang="en-GB" u="sng" dirty="0"/>
              <a:t> People</a:t>
            </a:r>
            <a:endParaRPr lang="en-GB" dirty="0"/>
          </a:p>
        </p:txBody>
      </p:sp>
      <p:sp>
        <p:nvSpPr>
          <p:cNvPr id="3" name="Text Placeholder 2"/>
          <p:cNvSpPr>
            <a:spLocks noGrp="1"/>
          </p:cNvSpPr>
          <p:nvPr>
            <p:ph type="body" idx="1"/>
          </p:nvPr>
        </p:nvSpPr>
        <p:spPr>
          <a:xfrm>
            <a:off x="137818" y="822851"/>
            <a:ext cx="8850065" cy="4210065"/>
          </a:xfrm>
          <a:solidFill>
            <a:schemeClr val="accent2"/>
          </a:solidFill>
        </p:spPr>
        <p:txBody>
          <a:bodyPr/>
          <a:lstStyle/>
          <a:p>
            <a:pPr fontAlgn="base"/>
            <a:r>
              <a:rPr lang="en-GB" sz="2000" dirty="0">
                <a:solidFill>
                  <a:schemeClr val="tx1"/>
                </a:solidFill>
              </a:rPr>
              <a:t>Young people are often represented negatively in media texts, which can cause controversy and stimulate debate. Positive representations of young people in the media are much less frequent because positive representations are not as dramatic or entertaining.</a:t>
            </a:r>
            <a:endParaRPr lang="en-GB" sz="1800" dirty="0">
              <a:solidFill>
                <a:schemeClr val="tx1"/>
              </a:solidFill>
            </a:endParaRPr>
          </a:p>
          <a:p>
            <a:pPr fontAlgn="base"/>
            <a:r>
              <a:rPr lang="en-GB" sz="2000" dirty="0" smtClean="0">
                <a:solidFill>
                  <a:schemeClr val="tx1"/>
                </a:solidFill>
              </a:rPr>
              <a:t>​The </a:t>
            </a:r>
            <a:r>
              <a:rPr lang="en-GB" sz="2000" dirty="0">
                <a:solidFill>
                  <a:schemeClr val="tx1"/>
                </a:solidFill>
              </a:rPr>
              <a:t>main media texts which offer positive representation of young people are usually situations which allow them to represent themselves, within a specific context. For instance, auditions on talent shows such as Britain's Got Talent and The X Factor or celebrations of their good deeds on charity programmes like Children in Need.</a:t>
            </a:r>
            <a:endParaRPr lang="en-GB" sz="1800" dirty="0">
              <a:solidFill>
                <a:schemeClr val="tx1"/>
              </a:solidFill>
            </a:endParaRPr>
          </a:p>
          <a:p>
            <a:pPr fontAlgn="base"/>
            <a:endParaRPr lang="en-GB" sz="1800" dirty="0">
              <a:solidFill>
                <a:schemeClr val="tx1"/>
              </a:solidFill>
            </a:endParaRPr>
          </a:p>
        </p:txBody>
      </p:sp>
      <p:sp>
        <p:nvSpPr>
          <p:cNvPr id="4" name="Rectangle 3"/>
          <p:cNvSpPr/>
          <p:nvPr/>
        </p:nvSpPr>
        <p:spPr>
          <a:xfrm>
            <a:off x="7538224" y="191738"/>
            <a:ext cx="1248937" cy="4996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YOUNG</a:t>
            </a:r>
            <a:endParaRPr lang="en-GB" sz="2000" b="1" dirty="0"/>
          </a:p>
        </p:txBody>
      </p:sp>
    </p:spTree>
    <p:extLst>
      <p:ext uri="{BB962C8B-B14F-4D97-AF65-F5344CB8AC3E}">
        <p14:creationId xmlns:p14="http://schemas.microsoft.com/office/powerpoint/2010/main" val="865499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472" y="541143"/>
            <a:ext cx="8337107" cy="636000"/>
          </a:xfrm>
        </p:spPr>
        <p:txBody>
          <a:bodyPr/>
          <a:lstStyle/>
          <a:p>
            <a:r>
              <a:rPr lang="en-GB" dirty="0" smtClean="0"/>
              <a:t>HOW DO I WRITE ABOUT REPRESENATION OF PEOPLE?</a:t>
            </a:r>
            <a:endParaRPr lang="en-GB" dirty="0"/>
          </a:p>
        </p:txBody>
      </p:sp>
      <p:sp>
        <p:nvSpPr>
          <p:cNvPr id="3" name="Text Placeholder 2"/>
          <p:cNvSpPr>
            <a:spLocks noGrp="1"/>
          </p:cNvSpPr>
          <p:nvPr>
            <p:ph type="body" idx="1"/>
          </p:nvPr>
        </p:nvSpPr>
        <p:spPr>
          <a:xfrm>
            <a:off x="628471" y="859143"/>
            <a:ext cx="7169949" cy="2764500"/>
          </a:xfrm>
        </p:spPr>
        <p:txBody>
          <a:bodyPr/>
          <a:lstStyle/>
          <a:p>
            <a:pPr fontAlgn="base"/>
            <a:r>
              <a:rPr lang="en-GB" sz="1800" dirty="0">
                <a:solidFill>
                  <a:schemeClr val="bg1"/>
                </a:solidFill>
              </a:rPr>
              <a:t>Are the media portraying </a:t>
            </a:r>
            <a:r>
              <a:rPr lang="en-GB" sz="1800" b="1" dirty="0">
                <a:solidFill>
                  <a:schemeClr val="bg1"/>
                </a:solidFill>
              </a:rPr>
              <a:t>"the people"</a:t>
            </a:r>
            <a:r>
              <a:rPr lang="en-GB" sz="1800" dirty="0">
                <a:solidFill>
                  <a:schemeClr val="bg1"/>
                </a:solidFill>
              </a:rPr>
              <a:t> them in a positive or negative way? Is it stereotypical or not? Does it relate to the genre?</a:t>
            </a:r>
            <a:endParaRPr lang="en-GB" sz="1600" dirty="0">
              <a:solidFill>
                <a:schemeClr val="bg1"/>
              </a:solidFill>
            </a:endParaRPr>
          </a:p>
          <a:p>
            <a:pPr fontAlgn="base"/>
            <a:r>
              <a:rPr lang="en-GB" sz="1800" dirty="0">
                <a:solidFill>
                  <a:schemeClr val="bg1"/>
                </a:solidFill>
              </a:rPr>
              <a:t>Are the media portraying </a:t>
            </a:r>
            <a:r>
              <a:rPr lang="en-GB" sz="1800" b="1" dirty="0">
                <a:solidFill>
                  <a:schemeClr val="bg1"/>
                </a:solidFill>
              </a:rPr>
              <a:t>young males or adult males</a:t>
            </a:r>
            <a:r>
              <a:rPr lang="en-GB" sz="1800" dirty="0">
                <a:solidFill>
                  <a:schemeClr val="bg1"/>
                </a:solidFill>
              </a:rPr>
              <a:t> in a positive or negative way? Is it stereotypical or not? Does it relate to the genre?</a:t>
            </a:r>
            <a:endParaRPr lang="en-GB" sz="1600" dirty="0">
              <a:solidFill>
                <a:schemeClr val="bg1"/>
              </a:solidFill>
            </a:endParaRPr>
          </a:p>
          <a:p>
            <a:pPr fontAlgn="base"/>
            <a:r>
              <a:rPr lang="en-GB" sz="1800" dirty="0">
                <a:solidFill>
                  <a:schemeClr val="bg1"/>
                </a:solidFill>
              </a:rPr>
              <a:t>Are the media portraying </a:t>
            </a:r>
            <a:r>
              <a:rPr lang="en-GB" sz="1800" b="1" dirty="0">
                <a:solidFill>
                  <a:schemeClr val="bg1"/>
                </a:solidFill>
              </a:rPr>
              <a:t>young females or adult females</a:t>
            </a:r>
            <a:r>
              <a:rPr lang="en-GB" sz="1800" dirty="0">
                <a:solidFill>
                  <a:schemeClr val="bg1"/>
                </a:solidFill>
              </a:rPr>
              <a:t> in a </a:t>
            </a:r>
            <a:r>
              <a:rPr lang="en-GB" sz="1800" dirty="0" err="1">
                <a:solidFill>
                  <a:schemeClr val="bg1"/>
                </a:solidFill>
              </a:rPr>
              <a:t>positve</a:t>
            </a:r>
            <a:r>
              <a:rPr lang="en-GB" sz="1800" dirty="0">
                <a:solidFill>
                  <a:schemeClr val="bg1"/>
                </a:solidFill>
              </a:rPr>
              <a:t> or negative way? Is it stereotypical or not? Does it relate to the genre?</a:t>
            </a:r>
            <a:endParaRPr lang="en-GB" sz="1600" dirty="0">
              <a:solidFill>
                <a:schemeClr val="bg1"/>
              </a:solidFill>
            </a:endParaRPr>
          </a:p>
          <a:p>
            <a:pPr fontAlgn="base"/>
            <a:r>
              <a:rPr lang="en-GB" sz="1800" dirty="0">
                <a:solidFill>
                  <a:schemeClr val="bg1"/>
                </a:solidFill>
              </a:rPr>
              <a:t>Are the media portraying </a:t>
            </a:r>
            <a:r>
              <a:rPr lang="en-GB" sz="1800" b="1" dirty="0">
                <a:solidFill>
                  <a:schemeClr val="bg1"/>
                </a:solidFill>
              </a:rPr>
              <a:t>minorities / religions / differing sexual orientations </a:t>
            </a:r>
            <a:r>
              <a:rPr lang="en-GB" sz="1800" dirty="0">
                <a:solidFill>
                  <a:schemeClr val="bg1"/>
                </a:solidFill>
              </a:rPr>
              <a:t> in a </a:t>
            </a:r>
            <a:r>
              <a:rPr lang="en-GB" sz="1800" dirty="0" smtClean="0">
                <a:solidFill>
                  <a:schemeClr val="bg1"/>
                </a:solidFill>
              </a:rPr>
              <a:t>positive </a:t>
            </a:r>
            <a:r>
              <a:rPr lang="en-GB" sz="1800" dirty="0">
                <a:solidFill>
                  <a:schemeClr val="bg1"/>
                </a:solidFill>
              </a:rPr>
              <a:t>or negative way? Is it stereotypical or not? Does it relate to the genre?</a:t>
            </a:r>
            <a:endParaRPr lang="en-GB" sz="1600" dirty="0">
              <a:solidFill>
                <a:schemeClr val="bg1"/>
              </a:solidFill>
            </a:endParaRPr>
          </a:p>
          <a:p>
            <a:pPr fontAlgn="base"/>
            <a:r>
              <a:rPr lang="en-GB" sz="1800" dirty="0">
                <a:solidFill>
                  <a:schemeClr val="bg1"/>
                </a:solidFill>
              </a:rPr>
              <a:t>What are the characters portrayed like? What about people with </a:t>
            </a:r>
            <a:r>
              <a:rPr lang="en-GB" sz="1800" dirty="0" err="1">
                <a:solidFill>
                  <a:schemeClr val="bg1"/>
                </a:solidFill>
              </a:rPr>
              <a:t>mise</a:t>
            </a:r>
            <a:r>
              <a:rPr lang="en-GB" sz="1800" dirty="0">
                <a:solidFill>
                  <a:schemeClr val="bg1"/>
                </a:solidFill>
              </a:rPr>
              <a:t> </a:t>
            </a:r>
            <a:r>
              <a:rPr lang="en-GB" sz="1800" dirty="0" err="1">
                <a:solidFill>
                  <a:schemeClr val="bg1"/>
                </a:solidFill>
              </a:rPr>
              <a:t>en</a:t>
            </a:r>
            <a:r>
              <a:rPr lang="en-GB" sz="1800" dirty="0">
                <a:solidFill>
                  <a:schemeClr val="bg1"/>
                </a:solidFill>
              </a:rPr>
              <a:t> scene?</a:t>
            </a:r>
            <a:endParaRPr lang="en-GB" sz="1600" dirty="0">
              <a:solidFill>
                <a:schemeClr val="bg1"/>
              </a:solidFill>
            </a:endParaRPr>
          </a:p>
        </p:txBody>
      </p:sp>
    </p:spTree>
    <p:extLst>
      <p:ext uri="{BB962C8B-B14F-4D97-AF65-F5344CB8AC3E}">
        <p14:creationId xmlns:p14="http://schemas.microsoft.com/office/powerpoint/2010/main" val="928719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in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1811</Words>
  <Application>Microsoft Office PowerPoint</Application>
  <PresentationFormat>On-screen Show (16:9)</PresentationFormat>
  <Paragraphs>82</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Hind</vt:lpstr>
      <vt:lpstr>Dumaine</vt:lpstr>
      <vt:lpstr> How Does 2019 Film Joker Represent People, Place, Issues and Events   </vt:lpstr>
      <vt:lpstr>PowerPoint Presentation</vt:lpstr>
      <vt:lpstr>Audience vs Representation</vt:lpstr>
      <vt:lpstr> How Media Products Represent People</vt:lpstr>
      <vt:lpstr> How Media Products Represent People</vt:lpstr>
      <vt:lpstr>Laura Mulvey’s Male Gaze Theory</vt:lpstr>
      <vt:lpstr>TASK: How are women stereotypically represented in the media?   How are these images different to the usual representations of women?</vt:lpstr>
      <vt:lpstr> How Media Products Represent People</vt:lpstr>
      <vt:lpstr>HOW DO I WRITE ABOUT REPRESENATION OF PEOPLE?</vt:lpstr>
      <vt:lpstr> How Media Products Represent Places</vt:lpstr>
      <vt:lpstr> How Media Products Represent Issues</vt:lpstr>
      <vt:lpstr> How Media Products Represent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Carter</dc:creator>
  <cp:lastModifiedBy>Stephen Carter</cp:lastModifiedBy>
  <cp:revision>10</cp:revision>
  <dcterms:modified xsi:type="dcterms:W3CDTF">2020-11-10T12:43:07Z</dcterms:modified>
</cp:coreProperties>
</file>